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9" r:id="rId4"/>
  </p:sldMasterIdLst>
  <p:sldIdLst>
    <p:sldId id="256" r:id="rId5"/>
    <p:sldId id="257" r:id="rId6"/>
    <p:sldId id="263" r:id="rId7"/>
    <p:sldId id="264" r:id="rId8"/>
    <p:sldId id="262" r:id="rId9"/>
    <p:sldId id="268" r:id="rId10"/>
    <p:sldId id="278" r:id="rId11"/>
    <p:sldId id="279" r:id="rId12"/>
    <p:sldId id="266" r:id="rId13"/>
    <p:sldId id="269" r:id="rId14"/>
    <p:sldId id="276" r:id="rId15"/>
    <p:sldId id="282" r:id="rId16"/>
    <p:sldId id="290" r:id="rId17"/>
    <p:sldId id="289" r:id="rId18"/>
    <p:sldId id="288" r:id="rId19"/>
    <p:sldId id="287" r:id="rId20"/>
    <p:sldId id="286" r:id="rId21"/>
    <p:sldId id="285" r:id="rId22"/>
    <p:sldId id="283" r:id="rId23"/>
    <p:sldId id="284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2A2F3AB-EEDD-491D-B1CA-60EFD066F4CA}" v="27" dt="2023-09-14T19:25:25.1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13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6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9BCBF-62CC-4504-8BEB-D8EB55B3D45A}" type="datetimeFigureOut">
              <a:rPr lang="nl-NL" smtClean="0"/>
              <a:t>21-9-2023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24382-4500-4755-8079-EFED9E29BB4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4393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9BCBF-62CC-4504-8BEB-D8EB55B3D45A}" type="datetimeFigureOut">
              <a:rPr lang="nl-NL" smtClean="0"/>
              <a:t>21-9-2023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24382-4500-4755-8079-EFED9E29BB4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03254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9BCBF-62CC-4504-8BEB-D8EB55B3D45A}" type="datetimeFigureOut">
              <a:rPr lang="nl-NL" smtClean="0"/>
              <a:t>21-9-2023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24382-4500-4755-8079-EFED9E29BB4A}" type="slidenum">
              <a:rPr lang="nl-NL" smtClean="0"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325423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9BCBF-62CC-4504-8BEB-D8EB55B3D45A}" type="datetimeFigureOut">
              <a:rPr lang="nl-NL" smtClean="0"/>
              <a:t>21-9-2023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24382-4500-4755-8079-EFED9E29BB4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345016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9BCBF-62CC-4504-8BEB-D8EB55B3D45A}" type="datetimeFigureOut">
              <a:rPr lang="nl-NL" smtClean="0"/>
              <a:t>21-9-2023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24382-4500-4755-8079-EFED9E29BB4A}" type="slidenum">
              <a:rPr lang="nl-NL" smtClean="0"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445092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9BCBF-62CC-4504-8BEB-D8EB55B3D45A}" type="datetimeFigureOut">
              <a:rPr lang="nl-NL" smtClean="0"/>
              <a:t>21-9-2023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24382-4500-4755-8079-EFED9E29BB4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760686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9BCBF-62CC-4504-8BEB-D8EB55B3D45A}" type="datetimeFigureOut">
              <a:rPr lang="nl-NL" smtClean="0"/>
              <a:t>21-9-2023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24382-4500-4755-8079-EFED9E29BB4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470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9BCBF-62CC-4504-8BEB-D8EB55B3D45A}" type="datetimeFigureOut">
              <a:rPr lang="nl-NL" smtClean="0"/>
              <a:t>21-9-2023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24382-4500-4755-8079-EFED9E29BB4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6090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9BCBF-62CC-4504-8BEB-D8EB55B3D45A}" type="datetimeFigureOut">
              <a:rPr lang="nl-NL" smtClean="0"/>
              <a:t>21-9-2023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24382-4500-4755-8079-EFED9E29BB4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5447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9BCBF-62CC-4504-8BEB-D8EB55B3D45A}" type="datetimeFigureOut">
              <a:rPr lang="nl-NL" smtClean="0"/>
              <a:t>21-9-2023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24382-4500-4755-8079-EFED9E29BB4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4274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9BCBF-62CC-4504-8BEB-D8EB55B3D45A}" type="datetimeFigureOut">
              <a:rPr lang="nl-NL" smtClean="0"/>
              <a:t>21-9-2023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24382-4500-4755-8079-EFED9E29BB4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55484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9BCBF-62CC-4504-8BEB-D8EB55B3D45A}" type="datetimeFigureOut">
              <a:rPr lang="nl-NL" smtClean="0"/>
              <a:t>21-9-2023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24382-4500-4755-8079-EFED9E29BB4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9621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9BCBF-62CC-4504-8BEB-D8EB55B3D45A}" type="datetimeFigureOut">
              <a:rPr lang="nl-NL" smtClean="0"/>
              <a:t>21-9-2023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24382-4500-4755-8079-EFED9E29BB4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1425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9BCBF-62CC-4504-8BEB-D8EB55B3D45A}" type="datetimeFigureOut">
              <a:rPr lang="nl-NL" smtClean="0"/>
              <a:t>21-9-2023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24382-4500-4755-8079-EFED9E29BB4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2543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9BCBF-62CC-4504-8BEB-D8EB55B3D45A}" type="datetimeFigureOut">
              <a:rPr lang="nl-NL" smtClean="0"/>
              <a:t>21-9-2023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24382-4500-4755-8079-EFED9E29BB4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32276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24382-4500-4755-8079-EFED9E29BB4A}" type="slidenum">
              <a:rPr lang="nl-NL" smtClean="0"/>
              <a:t>‹nr.›</a:t>
            </a:fld>
            <a:endParaRPr lang="nl-N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9BCBF-62CC-4504-8BEB-D8EB55B3D45A}" type="datetimeFigureOut">
              <a:rPr lang="nl-NL" smtClean="0"/>
              <a:t>21-9-2023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8951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9BCBF-62CC-4504-8BEB-D8EB55B3D45A}" type="datetimeFigureOut">
              <a:rPr lang="nl-NL" smtClean="0"/>
              <a:t>21-9-2023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B824382-4500-4755-8079-EFED9E29BB4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80798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0" r:id="rId1"/>
    <p:sldLayoutId id="2147483851" r:id="rId2"/>
    <p:sldLayoutId id="2147483852" r:id="rId3"/>
    <p:sldLayoutId id="2147483853" r:id="rId4"/>
    <p:sldLayoutId id="2147483854" r:id="rId5"/>
    <p:sldLayoutId id="2147483855" r:id="rId6"/>
    <p:sldLayoutId id="2147483856" r:id="rId7"/>
    <p:sldLayoutId id="2147483857" r:id="rId8"/>
    <p:sldLayoutId id="2147483858" r:id="rId9"/>
    <p:sldLayoutId id="2147483859" r:id="rId10"/>
    <p:sldLayoutId id="2147483860" r:id="rId11"/>
    <p:sldLayoutId id="2147483861" r:id="rId12"/>
    <p:sldLayoutId id="2147483862" r:id="rId13"/>
    <p:sldLayoutId id="2147483863" r:id="rId14"/>
    <p:sldLayoutId id="2147483864" r:id="rId15"/>
    <p:sldLayoutId id="214748386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t.vandenberge@jorismavo.n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nl-NL" dirty="0">
                <a:solidFill>
                  <a:schemeClr val="accent2"/>
                </a:solidFill>
              </a:rPr>
              <a:t>Ouderavond  klas 4</a:t>
            </a:r>
            <a:br>
              <a:rPr lang="nl-NL" dirty="0"/>
            </a:b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14 september 2023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449" y="6357851"/>
            <a:ext cx="1118618" cy="243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4540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>
                <a:solidFill>
                  <a:schemeClr val="accent2"/>
                </a:solidFill>
              </a:rPr>
              <a:t>Het Centraal Examen</a:t>
            </a:r>
            <a:br>
              <a:rPr lang="nl-NL" dirty="0">
                <a:solidFill>
                  <a:schemeClr val="accent2"/>
                </a:solidFill>
              </a:rPr>
            </a:br>
            <a:br>
              <a:rPr lang="nl-NL" dirty="0">
                <a:solidFill>
                  <a:schemeClr val="accent2"/>
                </a:solidFill>
              </a:rPr>
            </a:br>
            <a:endParaRPr lang="nl-NL" sz="2700" dirty="0">
              <a:solidFill>
                <a:schemeClr val="accent2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65760" y="2160589"/>
            <a:ext cx="11180618" cy="3880773"/>
          </a:xfrm>
        </p:spPr>
        <p:txBody>
          <a:bodyPr>
            <a:noAutofit/>
          </a:bodyPr>
          <a:lstStyle/>
          <a:p>
            <a:r>
              <a:rPr lang="nl-N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Dinsdag </a:t>
            </a:r>
            <a:r>
              <a:rPr lang="nl-NL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14 tot en met vrijdag 24 mei </a:t>
            </a:r>
            <a:r>
              <a:rPr lang="nl-N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2024</a:t>
            </a:r>
          </a:p>
          <a:p>
            <a:r>
              <a:rPr lang="nl-N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Eerste corrector – eigen docent</a:t>
            </a:r>
          </a:p>
          <a:p>
            <a:r>
              <a:rPr lang="nl-N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Tweede corrector – docent andere school</a:t>
            </a:r>
          </a:p>
          <a:p>
            <a:r>
              <a:rPr lang="nl-N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Eventuele speciale voorzieningen worden door school aangevraagd, </a:t>
            </a:r>
          </a:p>
          <a:p>
            <a:pPr marL="0" indent="0">
              <a:buNone/>
            </a:pPr>
            <a:r>
              <a:rPr lang="nl-N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op basis van eerder toegekende voorzieningen</a:t>
            </a:r>
          </a:p>
          <a:p>
            <a:r>
              <a:rPr lang="nl-N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Slagen, herexamen, zakken</a:t>
            </a:r>
          </a:p>
          <a:p>
            <a:r>
              <a:rPr lang="nl-N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Uitslag tijdvak 1: </a:t>
            </a:r>
            <a:r>
              <a:rPr lang="nl-NL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woensdag 12 juni</a:t>
            </a:r>
            <a:r>
              <a:rPr lang="nl-N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2024</a:t>
            </a:r>
          </a:p>
          <a:p>
            <a:r>
              <a:rPr lang="nl-N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Herexamens (tijdvak 2): </a:t>
            </a:r>
            <a:r>
              <a:rPr lang="nl-NL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18 t/m 25 juni </a:t>
            </a:r>
            <a:r>
              <a:rPr lang="nl-N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2024</a:t>
            </a:r>
          </a:p>
          <a:p>
            <a:r>
              <a:rPr lang="nl-N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Uitslag tijdvak 2: </a:t>
            </a:r>
            <a:r>
              <a:rPr lang="nl-NL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dinsdag 2 juli </a:t>
            </a:r>
            <a:r>
              <a:rPr lang="nl-N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2024</a:t>
            </a:r>
          </a:p>
          <a:p>
            <a:r>
              <a:rPr lang="nl-N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Diploma-uitreiking </a:t>
            </a:r>
            <a:r>
              <a:rPr lang="nl-NL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donderdag 4 juli </a:t>
            </a:r>
            <a:r>
              <a:rPr lang="nl-N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2024 ( onlangs gewijzigd)</a:t>
            </a:r>
          </a:p>
          <a:p>
            <a:pPr marL="914400" lvl="2" indent="0">
              <a:buNone/>
            </a:pPr>
            <a:r>
              <a:rPr lang="nl-NL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	</a:t>
            </a:r>
          </a:p>
          <a:p>
            <a:pPr marL="0" indent="0">
              <a:buNone/>
            </a:pPr>
            <a:endParaRPr lang="nl-NL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nl-NL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buNone/>
            </a:pPr>
            <a:endParaRPr lang="nl-NL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308" y="6537124"/>
            <a:ext cx="1221365" cy="266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3050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>
                <a:solidFill>
                  <a:schemeClr val="accent2"/>
                </a:solidFill>
              </a:rPr>
              <a:t>Informatieavond maart</a:t>
            </a:r>
            <a:br>
              <a:rPr lang="nl-NL" dirty="0">
                <a:solidFill>
                  <a:schemeClr val="accent2"/>
                </a:solidFill>
              </a:rPr>
            </a:br>
            <a:br>
              <a:rPr lang="nl-NL" dirty="0">
                <a:solidFill>
                  <a:schemeClr val="accent2"/>
                </a:solidFill>
              </a:rPr>
            </a:br>
            <a:br>
              <a:rPr lang="nl-NL" dirty="0">
                <a:solidFill>
                  <a:schemeClr val="accent2"/>
                </a:solidFill>
              </a:rPr>
            </a:br>
            <a:endParaRPr lang="nl-NL" sz="2700" dirty="0">
              <a:solidFill>
                <a:schemeClr val="accent2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solidFill>
                  <a:schemeClr val="tx1"/>
                </a:solidFill>
              </a:rPr>
              <a:t>dinsdag </a:t>
            </a:r>
            <a:r>
              <a:rPr lang="nl-NL" b="1" dirty="0">
                <a:solidFill>
                  <a:schemeClr val="tx1"/>
                </a:solidFill>
              </a:rPr>
              <a:t>5 maart 2024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Uitgebreide informatie over het examen</a:t>
            </a:r>
          </a:p>
          <a:p>
            <a:pPr marL="0" indent="0">
              <a:buNone/>
            </a:pPr>
            <a:endParaRPr lang="nl-NL" sz="1800" dirty="0"/>
          </a:p>
          <a:p>
            <a:pPr marL="914400" lvl="2" indent="0">
              <a:buNone/>
            </a:pPr>
            <a:r>
              <a:rPr lang="nl-NL" dirty="0"/>
              <a:t>		</a:t>
            </a:r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308" y="6537124"/>
            <a:ext cx="1221365" cy="266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12468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>
                <a:solidFill>
                  <a:schemeClr val="accent2"/>
                </a:solidFill>
              </a:rPr>
              <a:t>Informatie van de decaan</a:t>
            </a:r>
            <a:br>
              <a:rPr lang="nl-NL" dirty="0">
                <a:solidFill>
                  <a:schemeClr val="accent2"/>
                </a:solidFill>
              </a:rPr>
            </a:br>
            <a:br>
              <a:rPr lang="nl-NL" dirty="0">
                <a:solidFill>
                  <a:schemeClr val="accent2"/>
                </a:solidFill>
              </a:rPr>
            </a:br>
            <a:br>
              <a:rPr lang="nl-NL" dirty="0">
                <a:solidFill>
                  <a:schemeClr val="accent2"/>
                </a:solidFill>
              </a:rPr>
            </a:br>
            <a:endParaRPr lang="nl-NL" sz="2700" dirty="0">
              <a:solidFill>
                <a:schemeClr val="accent2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nl-NL" sz="2000" dirty="0" err="1">
                <a:effectLst/>
                <a:latin typeface="+mj-lt"/>
                <a:ea typeface="Times New Roman" panose="02020603050405020304" pitchFamily="18" charset="0"/>
              </a:rPr>
              <a:t>Intergrip</a:t>
            </a:r>
            <a:r>
              <a:rPr lang="nl-NL" sz="2000" dirty="0">
                <a:effectLst/>
                <a:latin typeface="+mj-lt"/>
                <a:ea typeface="Times New Roman" panose="02020603050405020304" pitchFamily="18" charset="0"/>
              </a:rPr>
              <a:t> en het digitale doorstroomdossier (DDD)</a:t>
            </a:r>
            <a:endParaRPr lang="nl-NL" sz="2000" dirty="0">
              <a:effectLst/>
              <a:latin typeface="+mj-lt"/>
              <a:ea typeface="Calibri" panose="020F0502020204030204" pitchFamily="34" charset="0"/>
            </a:endParaRPr>
          </a:p>
          <a:p>
            <a:r>
              <a:rPr lang="nl-NL" sz="2000" dirty="0">
                <a:effectLst/>
                <a:latin typeface="+mj-lt"/>
                <a:ea typeface="Times New Roman" panose="02020603050405020304" pitchFamily="18" charset="0"/>
              </a:rPr>
              <a:t>Aanmelden op ROC/mbo vanaf 1 oktober</a:t>
            </a:r>
            <a:endParaRPr lang="nl-NL" sz="2000" dirty="0">
              <a:effectLst/>
              <a:latin typeface="+mj-lt"/>
              <a:ea typeface="Calibri" panose="020F0502020204030204" pitchFamily="34" charset="0"/>
            </a:endParaRPr>
          </a:p>
          <a:p>
            <a:r>
              <a:rPr lang="nl-NL" sz="2000" dirty="0">
                <a:effectLst/>
                <a:latin typeface="+mj-lt"/>
                <a:ea typeface="Times New Roman" panose="02020603050405020304" pitchFamily="18" charset="0"/>
              </a:rPr>
              <a:t>Opleidingen met een </a:t>
            </a:r>
            <a:r>
              <a:rPr lang="nl-NL" sz="2000" dirty="0" err="1">
                <a:effectLst/>
                <a:latin typeface="+mj-lt"/>
                <a:ea typeface="Times New Roman" panose="02020603050405020304" pitchFamily="18" charset="0"/>
              </a:rPr>
              <a:t>numerus</a:t>
            </a:r>
            <a:r>
              <a:rPr lang="nl-NL" sz="2000" dirty="0">
                <a:effectLst/>
                <a:latin typeface="+mj-lt"/>
                <a:ea typeface="Times New Roman" panose="02020603050405020304" pitchFamily="18" charset="0"/>
              </a:rPr>
              <a:t> fixus</a:t>
            </a:r>
            <a:endParaRPr lang="nl-NL" sz="2000" dirty="0">
              <a:effectLst/>
              <a:latin typeface="+mj-lt"/>
              <a:ea typeface="Calibri" panose="020F0502020204030204" pitchFamily="34" charset="0"/>
            </a:endParaRPr>
          </a:p>
          <a:p>
            <a:r>
              <a:rPr lang="nl-NL" sz="2000" dirty="0">
                <a:effectLst/>
                <a:latin typeface="+mj-lt"/>
                <a:ea typeface="Times New Roman" panose="02020603050405020304" pitchFamily="18" charset="0"/>
              </a:rPr>
              <a:t>Meeloopdagen / open dagen</a:t>
            </a:r>
            <a:endParaRPr lang="nl-NL" sz="2000" dirty="0">
              <a:effectLst/>
              <a:latin typeface="+mj-lt"/>
              <a:ea typeface="Calibri" panose="020F0502020204030204" pitchFamily="34" charset="0"/>
            </a:endParaRPr>
          </a:p>
          <a:p>
            <a:r>
              <a:rPr lang="nl-NL" sz="2000" dirty="0">
                <a:effectLst/>
                <a:latin typeface="+mj-lt"/>
                <a:ea typeface="Times New Roman" panose="02020603050405020304" pitchFamily="18" charset="0"/>
              </a:rPr>
              <a:t>Aanmelden vóór 1 april</a:t>
            </a:r>
          </a:p>
          <a:p>
            <a:r>
              <a:rPr lang="nl-NL" sz="2000" dirty="0">
                <a:latin typeface="+mj-lt"/>
                <a:ea typeface="Calibri" panose="020F0502020204030204" pitchFamily="34" charset="0"/>
              </a:rPr>
              <a:t>Aanmelden havo</a:t>
            </a:r>
            <a:endParaRPr lang="nl-NL" sz="2000" dirty="0">
              <a:effectLst/>
              <a:latin typeface="+mj-lt"/>
              <a:ea typeface="Calibri" panose="020F0502020204030204" pitchFamily="34" charset="0"/>
            </a:endParaRPr>
          </a:p>
          <a:p>
            <a:r>
              <a:rPr lang="nl-NL" sz="2000" dirty="0">
                <a:effectLst/>
                <a:latin typeface="+mj-lt"/>
                <a:ea typeface="Times New Roman" panose="02020603050405020304" pitchFamily="18" charset="0"/>
              </a:rPr>
              <a:t>vragen of advies? Maak een afspraak: </a:t>
            </a:r>
            <a:r>
              <a:rPr lang="nl-NL" sz="2000" dirty="0">
                <a:effectLst/>
                <a:latin typeface="+mj-lt"/>
                <a:ea typeface="Times New Roman" panose="02020603050405020304" pitchFamily="18" charset="0"/>
                <a:hlinkClick r:id="rId2"/>
              </a:rPr>
              <a:t>t.vandenberge@jorismavo.nl</a:t>
            </a:r>
            <a:r>
              <a:rPr lang="nl-NL" sz="2000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endParaRPr lang="nl-NL" sz="2000" dirty="0">
              <a:effectLst/>
              <a:latin typeface="+mj-lt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nl-NL" sz="20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nl-NL" sz="2000" dirty="0"/>
          </a:p>
          <a:p>
            <a:endParaRPr lang="nl-NL" sz="2000" dirty="0"/>
          </a:p>
          <a:p>
            <a:pPr marL="0" indent="0">
              <a:buNone/>
            </a:pPr>
            <a:endParaRPr lang="nl-NL" sz="2000" dirty="0"/>
          </a:p>
          <a:p>
            <a:pPr marL="914400" lvl="2" indent="0">
              <a:buNone/>
            </a:pPr>
            <a:r>
              <a:rPr lang="nl-NL" sz="2000" dirty="0"/>
              <a:t>		</a:t>
            </a:r>
          </a:p>
          <a:p>
            <a:pPr marL="0" indent="0">
              <a:buNone/>
            </a:pPr>
            <a:endParaRPr lang="nl-NL" sz="2000" dirty="0"/>
          </a:p>
          <a:p>
            <a:endParaRPr lang="nl-NL" sz="2000" dirty="0"/>
          </a:p>
          <a:p>
            <a:pPr marL="0" indent="0">
              <a:buNone/>
            </a:pPr>
            <a:endParaRPr lang="nl-NL" sz="20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4308" y="6537124"/>
            <a:ext cx="1221365" cy="266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11722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897EFD-AC50-43E2-9A06-2646773B75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628074"/>
            <a:ext cx="7766936" cy="2179782"/>
          </a:xfrm>
        </p:spPr>
        <p:txBody>
          <a:bodyPr/>
          <a:lstStyle/>
          <a:p>
            <a:pPr algn="ctr"/>
            <a:br>
              <a:rPr lang="nl-NL" dirty="0">
                <a:solidFill>
                  <a:schemeClr val="accent2"/>
                </a:solidFill>
              </a:rPr>
            </a:br>
            <a:r>
              <a:rPr lang="nl-NL" sz="6000" dirty="0">
                <a:solidFill>
                  <a:schemeClr val="accent2"/>
                </a:solidFill>
              </a:rPr>
              <a:t>Londenreis klas 4</a:t>
            </a:r>
            <a:br>
              <a:rPr lang="nl-NL" sz="6000" dirty="0">
                <a:solidFill>
                  <a:schemeClr val="accent2"/>
                </a:solidFill>
              </a:rPr>
            </a:br>
            <a:r>
              <a:rPr lang="nl-NL" sz="6000" dirty="0">
                <a:solidFill>
                  <a:schemeClr val="accent2"/>
                </a:solidFill>
              </a:rPr>
              <a:t>10 t/m 13 oktober</a:t>
            </a:r>
            <a:br>
              <a:rPr lang="nl-NL" dirty="0">
                <a:solidFill>
                  <a:schemeClr val="accent2"/>
                </a:solidFill>
              </a:rPr>
            </a:br>
            <a:endParaRPr lang="nl-NL" sz="2400" i="1" dirty="0">
              <a:solidFill>
                <a:schemeClr val="accent2"/>
              </a:solidFill>
            </a:endParaRPr>
          </a:p>
        </p:txBody>
      </p:sp>
      <p:sp>
        <p:nvSpPr>
          <p:cNvPr id="9" name="Ondertitel 8">
            <a:extLst>
              <a:ext uri="{FF2B5EF4-FFF2-40B4-BE49-F238E27FC236}">
                <a16:creationId xmlns:a16="http://schemas.microsoft.com/office/drawing/2014/main" id="{6E746CAA-CAF9-938B-7B7C-7DE6A63519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77252" y="5026253"/>
            <a:ext cx="3788896" cy="204607"/>
          </a:xfrm>
        </p:spPr>
        <p:txBody>
          <a:bodyPr>
            <a:normAutofit fontScale="47500" lnSpcReduction="20000"/>
          </a:bodyPr>
          <a:lstStyle/>
          <a:p>
            <a:endParaRPr lang="nl-NL" dirty="0"/>
          </a:p>
        </p:txBody>
      </p:sp>
      <p:pic>
        <p:nvPicPr>
          <p:cNvPr id="2056" name="Picture 8" descr="Londen top 10 | de beste Londen tips">
            <a:extLst>
              <a:ext uri="{FF2B5EF4-FFF2-40B4-BE49-F238E27FC236}">
                <a16:creationId xmlns:a16="http://schemas.microsoft.com/office/drawing/2014/main" id="{8BBDA589-2AF2-E8B3-C65C-85780C72DC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2796" y="3059923"/>
            <a:ext cx="4472277" cy="3345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44956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FF242C-FCE3-F623-579E-074BBCC3E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38045"/>
          </a:xfrm>
        </p:spPr>
        <p:txBody>
          <a:bodyPr/>
          <a:lstStyle/>
          <a:p>
            <a:r>
              <a:rPr lang="nl-NL" dirty="0"/>
              <a:t>Reisinformatie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FB4892E-BD67-0219-0F3C-EE3D09CAD8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l-NL" dirty="0"/>
              <a:t>Vertrek vanaf school: dinsdag 10 oktober 2023 om 06.00uur precies. Verzamelen kan vanaf 5.30 uur. Na bagage- en paspoortcontrole lopen we rustig naar de bus.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Aankomst op school: vrijdag 13 oktober 2023 om ongeveer 21.30 uur. We bellen/appen als we bij Breda zijn, vanaf daar is het nog ongeveer 1,5 uur rijden naar Nijmegen.</a:t>
            </a:r>
          </a:p>
          <a:p>
            <a:endParaRPr lang="nl-NL" dirty="0"/>
          </a:p>
          <a:p>
            <a:r>
              <a:rPr lang="nl-NL" dirty="0"/>
              <a:t>De begeleiding bestaat uit 6 personeelsleden: Natalie Brockotter, Renske van Heeswijk, Daan Plette, Tom v/d Berge, René Wijsman, Sjuul Postulart.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309903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F60F1A-FB69-A142-640C-88A2CE893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Gastgezinnen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97255F4-88DA-F41F-101E-24B9F4E1FE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Groepen van 2, 3 of 4 per gastgezin</a:t>
            </a:r>
          </a:p>
          <a:p>
            <a:r>
              <a:rPr lang="nl-NL" dirty="0"/>
              <a:t>Leerlingen hebben een voorkeur opgegeven</a:t>
            </a:r>
          </a:p>
          <a:p>
            <a:r>
              <a:rPr lang="nl-NL" dirty="0"/>
              <a:t>Meeting point</a:t>
            </a:r>
          </a:p>
          <a:p>
            <a:r>
              <a:rPr lang="nl-NL" dirty="0"/>
              <a:t>Gastgezinnen bevinden zich in de wijk </a:t>
            </a:r>
            <a:r>
              <a:rPr lang="nl-NL" dirty="0" err="1"/>
              <a:t>Mottingham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589310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DEB3AE-CA0D-DEDF-9262-A778911442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Programma</a:t>
            </a:r>
          </a:p>
        </p:txBody>
      </p:sp>
      <p:sp>
        <p:nvSpPr>
          <p:cNvPr id="7" name="Tijdelijke aanduiding voor inhoud 6">
            <a:extLst>
              <a:ext uri="{FF2B5EF4-FFF2-40B4-BE49-F238E27FC236}">
                <a16:creationId xmlns:a16="http://schemas.microsoft.com/office/drawing/2014/main" id="{D55BA1A4-EEA6-E02E-8C19-D7E33DDFB8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250830"/>
            <a:ext cx="9234417" cy="560716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b="1" dirty="0"/>
              <a:t>Dinsdag 10 oktober</a:t>
            </a:r>
          </a:p>
          <a:p>
            <a:pPr marL="0" indent="0">
              <a:buNone/>
            </a:pPr>
            <a:r>
              <a:rPr lang="nl-NL" dirty="0"/>
              <a:t>5.30 uur		Verzamelen op school (o.a. bagage- en paspoortcheck)</a:t>
            </a:r>
          </a:p>
          <a:p>
            <a:pPr marL="0" indent="0">
              <a:buNone/>
            </a:pPr>
            <a:r>
              <a:rPr lang="nl-NL" dirty="0"/>
              <a:t>6.00 uur		Vertrek uit Nijmegen vanaf school</a:t>
            </a:r>
          </a:p>
          <a:p>
            <a:pPr marL="0" indent="0">
              <a:buNone/>
            </a:pPr>
            <a:r>
              <a:rPr lang="nl-NL" dirty="0"/>
              <a:t>11.30 uur	Overtocht Calais – Dover per ferry (CET)</a:t>
            </a:r>
          </a:p>
          <a:p>
            <a:pPr marL="0" indent="0">
              <a:buNone/>
            </a:pPr>
            <a:r>
              <a:rPr lang="nl-NL" dirty="0"/>
              <a:t>12.00 uur	Aankomst in Engeland (GMT)</a:t>
            </a:r>
          </a:p>
          <a:p>
            <a:pPr marL="0" indent="0">
              <a:buNone/>
            </a:pPr>
            <a:r>
              <a:rPr lang="nl-NL" dirty="0"/>
              <a:t>14.00 uur	Aankomst in Greenwich voor een wandeling</a:t>
            </a:r>
          </a:p>
          <a:p>
            <a:pPr marL="0" indent="0">
              <a:buNone/>
            </a:pPr>
            <a:r>
              <a:rPr lang="nl-NL" dirty="0"/>
              <a:t>19.00 uur	Aankomst op meeting point in </a:t>
            </a:r>
            <a:r>
              <a:rPr lang="nl-NL" dirty="0" err="1"/>
              <a:t>Mottingham</a:t>
            </a:r>
            <a:r>
              <a:rPr lang="nl-NL" dirty="0"/>
              <a:t>/ Ontvangst door gastgezinnen*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b="1" dirty="0"/>
              <a:t>Woensdag 11 oktober</a:t>
            </a:r>
          </a:p>
          <a:p>
            <a:pPr marL="0" indent="0">
              <a:buNone/>
            </a:pPr>
            <a:r>
              <a:rPr lang="nl-NL" dirty="0"/>
              <a:t>8.00 uur		Verzamelen op meeting point</a:t>
            </a:r>
          </a:p>
          <a:p>
            <a:pPr marL="0" indent="0">
              <a:buNone/>
            </a:pPr>
            <a:r>
              <a:rPr lang="nl-NL" dirty="0"/>
              <a:t>10.30 uur	Wandeling door Westminster </a:t>
            </a:r>
          </a:p>
          <a:p>
            <a:pPr marL="0" indent="0">
              <a:buNone/>
            </a:pPr>
            <a:r>
              <a:rPr lang="nl-NL" dirty="0"/>
              <a:t>13.30 uur	Lunch</a:t>
            </a:r>
          </a:p>
          <a:p>
            <a:pPr marL="0" indent="0">
              <a:buNone/>
            </a:pPr>
            <a:r>
              <a:rPr lang="nl-NL" dirty="0"/>
              <a:t>14.00 uur	Keuzeprogramma Chelsea, Camden Market</a:t>
            </a:r>
          </a:p>
          <a:p>
            <a:pPr marL="0" indent="0">
              <a:buNone/>
            </a:pPr>
            <a:r>
              <a:rPr lang="nl-NL" dirty="0"/>
              <a:t>18.00 uur	Verzamelen op </a:t>
            </a:r>
            <a:r>
              <a:rPr lang="nl-NL" dirty="0" err="1"/>
              <a:t>busparkeerplaats</a:t>
            </a:r>
            <a:endParaRPr lang="nl-NL" dirty="0"/>
          </a:p>
          <a:p>
            <a:pPr marL="0" indent="0">
              <a:buNone/>
            </a:pPr>
            <a:r>
              <a:rPr lang="nl-NL" dirty="0"/>
              <a:t>19.00 uur	Aankomst op meeting point Avond doorbrengen in gastgezin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48074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16117D-6523-A3B6-8403-27154C669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Programma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3F7392-0B47-095D-B600-DA582BA9DF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68" y="1233578"/>
            <a:ext cx="10110158" cy="551228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nl-NL" sz="2100" b="1" dirty="0"/>
              <a:t>Donderdag 12 oktober</a:t>
            </a:r>
          </a:p>
          <a:p>
            <a:pPr marL="0" indent="0">
              <a:buNone/>
            </a:pPr>
            <a:r>
              <a:rPr lang="nl-NL" sz="2100" dirty="0"/>
              <a:t>8.00 uur	Verzamelen op meeting point</a:t>
            </a:r>
          </a:p>
          <a:p>
            <a:pPr marL="0" indent="0">
              <a:buNone/>
            </a:pPr>
            <a:r>
              <a:rPr lang="nl-NL" sz="2100" dirty="0"/>
              <a:t>10.00 uur	Museumbezoek Natural </a:t>
            </a:r>
            <a:r>
              <a:rPr lang="nl-NL" sz="2100" dirty="0" err="1"/>
              <a:t>History</a:t>
            </a:r>
            <a:r>
              <a:rPr lang="nl-NL" sz="2100" dirty="0"/>
              <a:t> Museum</a:t>
            </a:r>
          </a:p>
          <a:p>
            <a:pPr marL="0" indent="0">
              <a:buNone/>
            </a:pPr>
            <a:r>
              <a:rPr lang="nl-NL" sz="2100" dirty="0"/>
              <a:t>14.00 uur	Leicester Square: Vrije tijd in groepjes, zelf uit eten</a:t>
            </a:r>
          </a:p>
          <a:p>
            <a:pPr marL="0" indent="0">
              <a:buNone/>
            </a:pPr>
            <a:r>
              <a:rPr lang="nl-NL" sz="2100" dirty="0"/>
              <a:t>18.00 uur	Verzamelen op Leicester Square</a:t>
            </a:r>
          </a:p>
          <a:p>
            <a:pPr marL="0" indent="0">
              <a:buNone/>
            </a:pPr>
            <a:r>
              <a:rPr lang="nl-NL" sz="2100" dirty="0"/>
              <a:t>19.00 uur	Musical “The </a:t>
            </a:r>
            <a:r>
              <a:rPr lang="nl-NL" sz="2100" dirty="0" err="1"/>
              <a:t>Lion</a:t>
            </a:r>
            <a:r>
              <a:rPr lang="nl-NL" sz="2100" dirty="0"/>
              <a:t> King”</a:t>
            </a:r>
          </a:p>
          <a:p>
            <a:pPr marL="0" indent="0">
              <a:buNone/>
            </a:pPr>
            <a:r>
              <a:rPr lang="nl-NL" sz="2100" dirty="0"/>
              <a:t>23.30 uur	Aankomst op meeting point</a:t>
            </a:r>
          </a:p>
          <a:p>
            <a:pPr marL="0" indent="0">
              <a:buNone/>
            </a:pPr>
            <a:endParaRPr lang="nl-NL" sz="2100" dirty="0"/>
          </a:p>
          <a:p>
            <a:pPr marL="0" indent="0">
              <a:buNone/>
            </a:pPr>
            <a:r>
              <a:rPr lang="nl-NL" sz="2100" b="1" dirty="0"/>
              <a:t>Vrijdag 13 oktober</a:t>
            </a:r>
          </a:p>
          <a:p>
            <a:pPr marL="0" indent="0">
              <a:buNone/>
            </a:pPr>
            <a:r>
              <a:rPr lang="nl-NL" sz="2100" dirty="0"/>
              <a:t>8.00 uur	Verzamelen op meeting point</a:t>
            </a:r>
          </a:p>
          <a:p>
            <a:pPr marL="0" indent="0">
              <a:buNone/>
            </a:pPr>
            <a:r>
              <a:rPr lang="nl-NL" sz="2100" dirty="0"/>
              <a:t>10.00 uur	Bezoek aan </a:t>
            </a:r>
            <a:r>
              <a:rPr lang="nl-NL" sz="2100" dirty="0" err="1"/>
              <a:t>Folkestone</a:t>
            </a:r>
            <a:r>
              <a:rPr lang="nl-NL" sz="2100" dirty="0"/>
              <a:t> </a:t>
            </a:r>
          </a:p>
          <a:p>
            <a:pPr marL="0" indent="0">
              <a:buNone/>
            </a:pPr>
            <a:r>
              <a:rPr lang="nl-NL" sz="2100" dirty="0"/>
              <a:t>14.00 uur	Overtocht Dover – Calais per ferry (GMT)</a:t>
            </a:r>
          </a:p>
          <a:p>
            <a:pPr marL="0" indent="0">
              <a:buNone/>
            </a:pPr>
            <a:r>
              <a:rPr lang="nl-NL" sz="2100" dirty="0"/>
              <a:t>16.30 uur	Aankomst Calais (CET)</a:t>
            </a:r>
          </a:p>
          <a:p>
            <a:pPr marL="0" indent="0">
              <a:buNone/>
            </a:pPr>
            <a:r>
              <a:rPr lang="nl-NL" sz="2100" dirty="0"/>
              <a:t>21.30 uur	Aankomst Nijmegen op school</a:t>
            </a:r>
          </a:p>
          <a:p>
            <a:pPr marL="0" indent="0">
              <a:buNone/>
            </a:pPr>
            <a:endParaRPr lang="nl-NL" sz="2100" dirty="0"/>
          </a:p>
          <a:p>
            <a:pPr marL="0" indent="0">
              <a:buNone/>
            </a:pPr>
            <a:r>
              <a:rPr lang="nl-NL" sz="2100" dirty="0"/>
              <a:t>* De gastgezinnen werken met het “kiss &amp; </a:t>
            </a:r>
            <a:r>
              <a:rPr lang="nl-NL" sz="2100" dirty="0" err="1"/>
              <a:t>ride</a:t>
            </a:r>
            <a:r>
              <a:rPr lang="nl-NL" sz="2100" dirty="0"/>
              <a:t>” principe. Dit houdt in dat de leerlingen en de docenten steeds van en naar het meeting point opgehaald en gebracht worden.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94251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87A8A6-5F30-BB25-C6A3-509FB60EE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1070" y="247291"/>
            <a:ext cx="8596668" cy="1320800"/>
          </a:xfrm>
        </p:spPr>
        <p:txBody>
          <a:bodyPr/>
          <a:lstStyle/>
          <a:p>
            <a:r>
              <a:rPr lang="nl-NL" dirty="0"/>
              <a:t>Wat moet je nog regelen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0EAE52D-9B22-A8F7-5FDB-55E5BAB86D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1070" y="1657126"/>
            <a:ext cx="8596668" cy="440234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dirty="0"/>
              <a:t>Paspoort?</a:t>
            </a:r>
          </a:p>
          <a:p>
            <a:r>
              <a:rPr lang="nl-NL" dirty="0"/>
              <a:t>Eventueel contant geld: ponden</a:t>
            </a:r>
          </a:p>
          <a:p>
            <a:r>
              <a:rPr lang="nl-NL" dirty="0"/>
              <a:t>Stekker </a:t>
            </a:r>
          </a:p>
          <a:p>
            <a:r>
              <a:rPr lang="nl-NL" dirty="0"/>
              <a:t>Medicatie of andere bijzonderheden? Graag een mail naar de coach.</a:t>
            </a:r>
          </a:p>
          <a:p>
            <a:pPr marL="0" indent="0">
              <a:buNone/>
            </a:pPr>
            <a:r>
              <a:rPr lang="nl-NL" dirty="0"/>
              <a:t>Neem teveel meenemen, dat is echt niet nodig. </a:t>
            </a:r>
          </a:p>
          <a:p>
            <a:pPr marL="0" indent="0">
              <a:buNone/>
            </a:pPr>
            <a:r>
              <a:rPr lang="nl-NL" dirty="0"/>
              <a:t>Zorg voor comfortabele schoenen, je loopt veel op een dag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10407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13D4C5-8543-4C1D-A719-0DBBCB9FB1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816638"/>
            <a:ext cx="8596668" cy="1320800"/>
          </a:xfrm>
        </p:spPr>
        <p:txBody>
          <a:bodyPr/>
          <a:lstStyle/>
          <a:p>
            <a:r>
              <a:rPr lang="nl-NL">
                <a:solidFill>
                  <a:srgbClr val="0070C0"/>
                </a:solidFill>
              </a:rPr>
              <a:t>Over mobieltjes op school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07C8857-002A-49EA-991C-D8FF60BBEE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094" y="1601789"/>
            <a:ext cx="10467994" cy="3880773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nl-NL" sz="2000"/>
              <a:t>Laatste nieuws: brief minister juli 2023: “</a:t>
            </a:r>
            <a:r>
              <a:rPr lang="nl-NL" sz="2000" b="1"/>
              <a:t>mobiele telefoons en andere </a:t>
            </a:r>
            <a:r>
              <a:rPr lang="nl-NL" sz="2000" b="1" i="1" err="1"/>
              <a:t>devices</a:t>
            </a:r>
            <a:r>
              <a:rPr lang="nl-NL" sz="2000" b="1"/>
              <a:t> zijn niet toegestaan in de klas, tenzij ze educatief worden gebruikt tijdens de les</a:t>
            </a:r>
            <a:r>
              <a:rPr lang="nl-NL" sz="2000"/>
              <a:t>”</a:t>
            </a:r>
          </a:p>
          <a:p>
            <a:pPr marL="0" indent="0">
              <a:buNone/>
            </a:pPr>
            <a:endParaRPr lang="nl-NL" sz="2000"/>
          </a:p>
          <a:p>
            <a:r>
              <a:rPr lang="nl-NL" sz="2000"/>
              <a:t>Onderzoeksresultaten, onze eigen ervaringen (concentratie, motivatie, sociale contacten op school en in de pauze, effecten sociale media, contact met thuis tijdens schooltijd)</a:t>
            </a:r>
            <a:endParaRPr lang="nl-NL"/>
          </a:p>
          <a:p>
            <a:endParaRPr lang="nl-NL" sz="2000"/>
          </a:p>
          <a:p>
            <a:r>
              <a:rPr lang="nl-NL" sz="2000"/>
              <a:t>Ons voornemen</a:t>
            </a:r>
          </a:p>
          <a:p>
            <a:endParaRPr lang="nl-NL" sz="2000"/>
          </a:p>
          <a:p>
            <a:r>
              <a:rPr lang="nl-NL" sz="2000"/>
              <a:t>Aanpak (input leerlingen, team, MR, OWG, ouders)</a:t>
            </a:r>
          </a:p>
          <a:p>
            <a:pPr marL="0" indent="0">
              <a:buNone/>
            </a:pPr>
            <a:endParaRPr lang="nl-NL" sz="2000"/>
          </a:p>
          <a:p>
            <a:r>
              <a:rPr lang="nl-NL" sz="2000"/>
              <a:t>We laten u graag meedenken over een goede aanpak: vragenlijst via e-mail (15 sep)</a:t>
            </a:r>
          </a:p>
          <a:p>
            <a:endParaRPr lang="nl-NL" sz="2000"/>
          </a:p>
          <a:p>
            <a:endParaRPr lang="nl-NL" sz="2000"/>
          </a:p>
          <a:p>
            <a:endParaRPr lang="nl-NL" sz="2000"/>
          </a:p>
        </p:txBody>
      </p:sp>
    </p:spTree>
    <p:extLst>
      <p:ext uri="{BB962C8B-B14F-4D97-AF65-F5344CB8AC3E}">
        <p14:creationId xmlns:p14="http://schemas.microsoft.com/office/powerpoint/2010/main" val="569308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accent2"/>
                </a:solidFill>
              </a:rPr>
              <a:t>Programma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dirty="0"/>
              <a:t>Voorstellen </a:t>
            </a:r>
          </a:p>
          <a:p>
            <a:r>
              <a:rPr lang="nl-NL" dirty="0"/>
              <a:t>Examen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sz="1800" dirty="0"/>
              <a:t>schoolexamen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sz="1800" dirty="0"/>
              <a:t>centraal eindexamen</a:t>
            </a:r>
          </a:p>
          <a:p>
            <a:pPr marL="457200" lvl="1" indent="0">
              <a:buNone/>
            </a:pPr>
            <a:r>
              <a:rPr lang="nl-NL" sz="1800" dirty="0"/>
              <a:t>Informatie van de decaan</a:t>
            </a:r>
          </a:p>
          <a:p>
            <a:pPr marL="457200" lvl="1" indent="0">
              <a:buNone/>
            </a:pPr>
            <a:r>
              <a:rPr lang="nl-NL" sz="1800" dirty="0"/>
              <a:t>Londenreis</a:t>
            </a:r>
            <a:endParaRPr lang="nl-NL" dirty="0"/>
          </a:p>
          <a:p>
            <a:r>
              <a:rPr lang="nl-NL" dirty="0"/>
              <a:t>Ouderavond </a:t>
            </a:r>
            <a:r>
              <a:rPr lang="nl-NL" dirty="0">
                <a:solidFill>
                  <a:schemeClr val="tx1"/>
                </a:solidFill>
              </a:rPr>
              <a:t>5 maart 2024</a:t>
            </a:r>
          </a:p>
          <a:p>
            <a:pPr marL="0" indent="0">
              <a:buNone/>
            </a:pPr>
            <a:r>
              <a:rPr lang="nl-NL" dirty="0"/>
              <a:t>	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308" y="6537124"/>
            <a:ext cx="1221365" cy="266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37800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9E8D24-D404-F527-1121-AADE76F1F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Kennismaking met de coach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EB0F1B5-C43F-D59B-599A-1DF3615200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Natalie Brockotter				lokaal 6</a:t>
            </a:r>
          </a:p>
          <a:p>
            <a:r>
              <a:rPr lang="nl-NL" dirty="0"/>
              <a:t>René Wijsman					lokaal 8</a:t>
            </a:r>
          </a:p>
          <a:p>
            <a:r>
              <a:rPr lang="nl-NL" dirty="0"/>
              <a:t>Cees Faber					lokaal 9</a:t>
            </a:r>
          </a:p>
          <a:p>
            <a:r>
              <a:rPr lang="nl-NL" dirty="0"/>
              <a:t>Tom van den Berge				lokaal 10</a:t>
            </a:r>
          </a:p>
          <a:p>
            <a:r>
              <a:rPr lang="nl-NL" dirty="0"/>
              <a:t>Rolf Smeets					lokaal 12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26280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accent2"/>
                </a:solidFill>
              </a:rPr>
              <a:t>Examen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SE, C(S)PE en CE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PTA-4, examenreglement en zak/slaagregeling</a:t>
            </a:r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308" y="6537124"/>
            <a:ext cx="1221365" cy="266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347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accent2"/>
                </a:solidFill>
              </a:rPr>
              <a:t>Examen: twee onderdelen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Deel 1	schoolexamen (SE)</a:t>
            </a:r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Deel 2	centraal (schriftelijk) eindexamen (CE)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308" y="6537124"/>
            <a:ext cx="1221365" cy="266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5938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accent2"/>
                </a:solidFill>
              </a:rPr>
              <a:t>Schoolexamen (SE)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662545"/>
            <a:ext cx="8596668" cy="4378817"/>
          </a:xfrm>
        </p:spPr>
        <p:txBody>
          <a:bodyPr>
            <a:normAutofit lnSpcReduction="10000"/>
          </a:bodyPr>
          <a:lstStyle/>
          <a:p>
            <a:r>
              <a:rPr lang="nl-NL" dirty="0"/>
              <a:t>PTA-4 is leidraad voor het schoolexamen. Daarin staat: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Wat wanneer wordt getoetst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Wanneer welke onderdelen ingeleverd/afgerond moeten worden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De weging (hoe zwaar het onderdeel meetelt)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Of het onderdeel herkanst mag worden 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Groot aantal onderdelen PTA-4 wordt getoetst in de 3 schoolexamenweken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>
                <a:solidFill>
                  <a:schemeClr val="tx1"/>
                </a:solidFill>
              </a:rPr>
              <a:t>	</a:t>
            </a:r>
            <a:r>
              <a:rPr lang="nl-NL" dirty="0"/>
              <a:t>Herkansingen PTA-4/</a:t>
            </a:r>
            <a:r>
              <a:rPr lang="nl-NL" dirty="0" err="1"/>
              <a:t>SE’s</a:t>
            </a:r>
            <a:r>
              <a:rPr lang="nl-NL" dirty="0"/>
              <a:t>:   3x per jaar 2 herkansingen + Maatschappijleer na  	periode 3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>
                <a:solidFill>
                  <a:srgbClr val="FF0000"/>
                </a:solidFill>
              </a:rPr>
              <a:t>19 april	</a:t>
            </a:r>
            <a:r>
              <a:rPr lang="nl-NL" dirty="0"/>
              <a:t>	PTA-4 moet volledig afgerond zijn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308" y="6537124"/>
            <a:ext cx="1221365" cy="266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6870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>
                <a:solidFill>
                  <a:schemeClr val="accent2"/>
                </a:solidFill>
              </a:rPr>
              <a:t>Inhoud schoolexamen (SE)</a:t>
            </a:r>
            <a:br>
              <a:rPr lang="nl-NL" dirty="0">
                <a:solidFill>
                  <a:schemeClr val="accent2"/>
                </a:solidFill>
              </a:rPr>
            </a:br>
            <a:br>
              <a:rPr lang="nl-NL" dirty="0">
                <a:solidFill>
                  <a:schemeClr val="accent2"/>
                </a:solidFill>
              </a:rPr>
            </a:br>
            <a:endParaRPr lang="nl-NL" sz="2700" dirty="0">
              <a:solidFill>
                <a:schemeClr val="accent2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l-NL" dirty="0"/>
              <a:t>PTA-4</a:t>
            </a:r>
          </a:p>
          <a:p>
            <a:r>
              <a:rPr lang="nl-NL" dirty="0"/>
              <a:t>Profielwerkstuk </a:t>
            </a:r>
            <a:r>
              <a:rPr lang="nl-NL" dirty="0">
                <a:ea typeface="+mn-lt"/>
                <a:cs typeface="+mn-lt"/>
              </a:rPr>
              <a:t>(</a:t>
            </a:r>
            <a:r>
              <a:rPr lang="nl-NL">
                <a:ea typeface="+mn-lt"/>
                <a:cs typeface="+mn-lt"/>
              </a:rPr>
              <a:t>9 april </a:t>
            </a:r>
            <a:r>
              <a:rPr lang="nl-NL" dirty="0">
                <a:ea typeface="+mn-lt"/>
                <a:cs typeface="+mn-lt"/>
              </a:rPr>
              <a:t>presentatie-avond voor ouders vanaf 16.30u)</a:t>
            </a:r>
          </a:p>
          <a:p>
            <a:r>
              <a:rPr lang="nl-NL" dirty="0"/>
              <a:t>Praktische opdrachten (leesdossiers, portfolio’s, verslagen etc.)</a:t>
            </a:r>
          </a:p>
          <a:p>
            <a:r>
              <a:rPr lang="nl-NL" dirty="0"/>
              <a:t>Opdrachten LOB</a:t>
            </a:r>
          </a:p>
          <a:p>
            <a:r>
              <a:rPr lang="nl-NL" dirty="0"/>
              <a:t>Waarderingen CKV (klas 3) en LO</a:t>
            </a:r>
          </a:p>
          <a:p>
            <a:r>
              <a:rPr lang="nl-NL" dirty="0"/>
              <a:t>Cijfer maatschappijleer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308" y="6537124"/>
            <a:ext cx="1221365" cy="266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6576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>
                <a:solidFill>
                  <a:schemeClr val="accent2"/>
                </a:solidFill>
              </a:rPr>
              <a:t>Rekenexamen</a:t>
            </a:r>
            <a:br>
              <a:rPr lang="nl-NL" dirty="0">
                <a:solidFill>
                  <a:schemeClr val="accent2"/>
                </a:solidFill>
              </a:rPr>
            </a:br>
            <a:br>
              <a:rPr lang="nl-NL" dirty="0">
                <a:solidFill>
                  <a:schemeClr val="accent2"/>
                </a:solidFill>
              </a:rPr>
            </a:br>
            <a:br>
              <a:rPr lang="nl-NL" dirty="0">
                <a:solidFill>
                  <a:schemeClr val="accent2"/>
                </a:solidFill>
              </a:rPr>
            </a:br>
            <a:br>
              <a:rPr lang="nl-NL" dirty="0">
                <a:solidFill>
                  <a:schemeClr val="accent2"/>
                </a:solidFill>
              </a:rPr>
            </a:br>
            <a:endParaRPr lang="nl-NL" sz="2700" dirty="0">
              <a:solidFill>
                <a:schemeClr val="accent2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Oude rekentoets afgeschaft </a:t>
            </a:r>
          </a:p>
          <a:p>
            <a:r>
              <a:rPr lang="nl-NL" dirty="0"/>
              <a:t>Leerlingen zonder wiskunde krijgen sinds </a:t>
            </a:r>
            <a:r>
              <a:rPr lang="nl-NL" b="1" dirty="0">
                <a:solidFill>
                  <a:schemeClr val="tx1"/>
                </a:solidFill>
              </a:rPr>
              <a:t>20-21</a:t>
            </a:r>
            <a:r>
              <a:rPr lang="nl-NL" dirty="0"/>
              <a:t> een apart rekenexamen</a:t>
            </a:r>
          </a:p>
          <a:p>
            <a:r>
              <a:rPr lang="nl-NL" dirty="0">
                <a:solidFill>
                  <a:schemeClr val="tx1"/>
                </a:solidFill>
              </a:rPr>
              <a:t>De toets telt niet mee voor het behalen van het diploma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308" y="6537124"/>
            <a:ext cx="1221365" cy="266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9806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>
                <a:solidFill>
                  <a:schemeClr val="accent2"/>
                </a:solidFill>
              </a:rPr>
              <a:t>Examendossier</a:t>
            </a:r>
            <a:br>
              <a:rPr lang="nl-NL" dirty="0">
                <a:solidFill>
                  <a:schemeClr val="accent2"/>
                </a:solidFill>
              </a:rPr>
            </a:br>
            <a:br>
              <a:rPr lang="nl-NL" dirty="0">
                <a:solidFill>
                  <a:schemeClr val="accent2"/>
                </a:solidFill>
              </a:rPr>
            </a:br>
            <a:br>
              <a:rPr lang="nl-NL" dirty="0">
                <a:solidFill>
                  <a:schemeClr val="accent2"/>
                </a:solidFill>
              </a:rPr>
            </a:br>
            <a:br>
              <a:rPr lang="nl-NL" dirty="0">
                <a:solidFill>
                  <a:schemeClr val="accent2"/>
                </a:solidFill>
              </a:rPr>
            </a:br>
            <a:endParaRPr lang="nl-NL" sz="2700" dirty="0">
              <a:solidFill>
                <a:schemeClr val="accent2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De leerling bewaart zelf alle handelingsdelen die in het examendossier horen: 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Verslagen</a:t>
            </a:r>
          </a:p>
          <a:p>
            <a:r>
              <a:rPr lang="nl-NL" dirty="0"/>
              <a:t>Lees- en fictiedossiers</a:t>
            </a:r>
          </a:p>
          <a:p>
            <a:r>
              <a:rPr lang="nl-NL" dirty="0"/>
              <a:t>Praktische opdrachten</a:t>
            </a:r>
          </a:p>
          <a:p>
            <a:r>
              <a:rPr lang="nl-NL" dirty="0"/>
              <a:t>Profielwerkstuk</a:t>
            </a:r>
          </a:p>
          <a:p>
            <a:r>
              <a:rPr lang="nl-NL" dirty="0"/>
              <a:t>Etc.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308" y="6537124"/>
            <a:ext cx="1221365" cy="266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97044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>
                <a:solidFill>
                  <a:schemeClr val="accent2"/>
                </a:solidFill>
              </a:rPr>
              <a:t>Centraal praktijkexamen handvaardigheid</a:t>
            </a:r>
            <a:br>
              <a:rPr lang="nl-NL" dirty="0">
                <a:solidFill>
                  <a:schemeClr val="accent2"/>
                </a:solidFill>
              </a:rPr>
            </a:br>
            <a:br>
              <a:rPr lang="nl-NL" dirty="0">
                <a:solidFill>
                  <a:schemeClr val="accent2"/>
                </a:solidFill>
              </a:rPr>
            </a:br>
            <a:endParaRPr lang="nl-NL" sz="2700" dirty="0">
              <a:solidFill>
                <a:schemeClr val="accent2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Zes bijeenkomsten in maart-april </a:t>
            </a:r>
          </a:p>
          <a:p>
            <a:r>
              <a:rPr lang="nl-NL" dirty="0"/>
              <a:t>Voorbereiding en uitvoering onder toezicht eigen docent handvaardigheid</a:t>
            </a:r>
          </a:p>
          <a:p>
            <a:r>
              <a:rPr lang="nl-NL" dirty="0"/>
              <a:t>Landelijke richtlijnen voor onderwerp, planning, norm, etc. 		</a:t>
            </a:r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308" y="6537124"/>
            <a:ext cx="1221365" cy="266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793625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Aangepast 1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6D141"/>
      </a:accent1>
      <a:accent2>
        <a:srgbClr val="2E83C3"/>
      </a:accent2>
      <a:accent3>
        <a:srgbClr val="96D141"/>
      </a:accent3>
      <a:accent4>
        <a:srgbClr val="2E83C3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e6f4fee-2ca5-47cf-a179-b4374716942e" xsi:nil="true"/>
    <lcf76f155ced4ddcb4097134ff3c332f xmlns="b93d870d-66e6-4801-9cee-407a2a98cfdd">
      <Terms xmlns="http://schemas.microsoft.com/office/infopath/2007/PartnerControls"/>
    </lcf76f155ced4ddcb4097134ff3c332f>
    <SharedWithUsers xmlns="de6f4fee-2ca5-47cf-a179-b4374716942e">
      <UserInfo>
        <DisplayName>Yvonne van den Berg</DisplayName>
        <AccountId>34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34E1AB429A56746AF6985875DCB56BB" ma:contentTypeVersion="15" ma:contentTypeDescription="Een nieuw document maken." ma:contentTypeScope="" ma:versionID="b1a5e6dceeee4202b1090e2ab5ffa17a">
  <xsd:schema xmlns:xsd="http://www.w3.org/2001/XMLSchema" xmlns:xs="http://www.w3.org/2001/XMLSchema" xmlns:p="http://schemas.microsoft.com/office/2006/metadata/properties" xmlns:ns2="de6f4fee-2ca5-47cf-a179-b4374716942e" xmlns:ns3="b93d870d-66e6-4801-9cee-407a2a98cfdd" targetNamespace="http://schemas.microsoft.com/office/2006/metadata/properties" ma:root="true" ma:fieldsID="8de18522a5f466fedbfb5a4567967547" ns2:_="" ns3:_="">
    <xsd:import namespace="de6f4fee-2ca5-47cf-a179-b4374716942e"/>
    <xsd:import namespace="b93d870d-66e6-4801-9cee-407a2a98cfdd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OCR" minOccurs="0"/>
                <xsd:element ref="ns3:lcf76f155ced4ddcb4097134ff3c332f" minOccurs="0"/>
                <xsd:element ref="ns2:TaxCatchAll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6f4fee-2ca5-47cf-a179-b4374716942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1a8f8076-04c6-43e2-a753-41ea887b2025}" ma:internalName="TaxCatchAll" ma:showField="CatchAllData" ma:web="de6f4fee-2ca5-47cf-a179-b4374716942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3d870d-66e6-4801-9cee-407a2a98cfd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19" nillable="true" ma:taxonomy="true" ma:internalName="lcf76f155ced4ddcb4097134ff3c332f" ma:taxonomyFieldName="MediaServiceImageTags" ma:displayName="Afbeeldingtags" ma:readOnly="false" ma:fieldId="{5cf76f15-5ced-4ddc-b409-7134ff3c332f}" ma:taxonomyMulti="true" ma:sspId="041dc165-d112-4836-9b6c-011493290dd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Inhoudstype"/>
        <xsd:element ref="dc:title" minOccurs="0" maxOccurs="1" ma:index="3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D529F47-31D6-4350-B574-033633655EC5}">
  <ds:schemaRefs>
    <ds:schemaRef ds:uri="http://schemas.microsoft.com/office/infopath/2007/PartnerControls"/>
    <ds:schemaRef ds:uri="http://www.w3.org/XML/1998/namespace"/>
    <ds:schemaRef ds:uri="b93d870d-66e6-4801-9cee-407a2a98cfdd"/>
    <ds:schemaRef ds:uri="http://purl.org/dc/dcmitype/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de6f4fee-2ca5-47cf-a179-b4374716942e"/>
  </ds:schemaRefs>
</ds:datastoreItem>
</file>

<file path=customXml/itemProps2.xml><?xml version="1.0" encoding="utf-8"?>
<ds:datastoreItem xmlns:ds="http://schemas.openxmlformats.org/officeDocument/2006/customXml" ds:itemID="{27625AEA-0D9D-415C-BCB5-B0327B6917A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e6f4fee-2ca5-47cf-a179-b4374716942e"/>
    <ds:schemaRef ds:uri="b93d870d-66e6-4801-9cee-407a2a98cfd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DBDB6F4-D583-4C5A-BA7D-7AEF30D6CE6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3023</TotalTime>
  <Words>990</Words>
  <Application>Microsoft Office PowerPoint</Application>
  <PresentationFormat>Breedbeeld</PresentationFormat>
  <Paragraphs>169</Paragraphs>
  <Slides>20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20</vt:i4>
      </vt:variant>
    </vt:vector>
  </HeadingPairs>
  <TitlesOfParts>
    <vt:vector size="24" baseType="lpstr">
      <vt:lpstr>Arial</vt:lpstr>
      <vt:lpstr>Trebuchet MS</vt:lpstr>
      <vt:lpstr>Wingdings 3</vt:lpstr>
      <vt:lpstr>Facet</vt:lpstr>
      <vt:lpstr>Ouderavond  klas 4 </vt:lpstr>
      <vt:lpstr>Programma </vt:lpstr>
      <vt:lpstr>Examen </vt:lpstr>
      <vt:lpstr>Examen: twee onderdelen </vt:lpstr>
      <vt:lpstr>Schoolexamen (SE)</vt:lpstr>
      <vt:lpstr>Inhoud schoolexamen (SE)  </vt:lpstr>
      <vt:lpstr>Rekenexamen    </vt:lpstr>
      <vt:lpstr>Examendossier    </vt:lpstr>
      <vt:lpstr>Centraal praktijkexamen handvaardigheid  </vt:lpstr>
      <vt:lpstr>Het Centraal Examen  </vt:lpstr>
      <vt:lpstr>Informatieavond maart   </vt:lpstr>
      <vt:lpstr>Informatie van de decaan   </vt:lpstr>
      <vt:lpstr> Londenreis klas 4 10 t/m 13 oktober </vt:lpstr>
      <vt:lpstr>Reisinformatie</vt:lpstr>
      <vt:lpstr>Gastgezinnen</vt:lpstr>
      <vt:lpstr>Programma</vt:lpstr>
      <vt:lpstr>Programma</vt:lpstr>
      <vt:lpstr>Wat moet je nog regelen</vt:lpstr>
      <vt:lpstr>Over mobieltjes op school</vt:lpstr>
      <vt:lpstr>Kennismaking met de coach</vt:lpstr>
    </vt:vector>
  </TitlesOfParts>
  <Company>Kandinsky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Ellen van der Zanden</dc:creator>
  <cp:lastModifiedBy>Barrie Geurts</cp:lastModifiedBy>
  <cp:revision>262</cp:revision>
  <dcterms:created xsi:type="dcterms:W3CDTF">2016-09-13T09:24:38Z</dcterms:created>
  <dcterms:modified xsi:type="dcterms:W3CDTF">2023-09-21T07:13:02Z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0x010100334E1AB429A56746AF6985875DCB56BB</vt:lpwstr>
  </property>
  <property fmtid="{D5CDD505-2E9C-101B-9397-08002B2CF9AE}" pid="3" name="MediaServiceImageTags">
    <vt:lpwstr/>
  </property>
</Properties>
</file>