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3" r:id="rId4"/>
  </p:sldMasterIdLst>
  <p:handoutMasterIdLst>
    <p:handoutMasterId r:id="rId19"/>
  </p:handoutMasterIdLst>
  <p:sldIdLst>
    <p:sldId id="278" r:id="rId5"/>
    <p:sldId id="305" r:id="rId6"/>
    <p:sldId id="277" r:id="rId7"/>
    <p:sldId id="258" r:id="rId8"/>
    <p:sldId id="280" r:id="rId9"/>
    <p:sldId id="281" r:id="rId10"/>
    <p:sldId id="282" r:id="rId11"/>
    <p:sldId id="285" r:id="rId12"/>
    <p:sldId id="299" r:id="rId13"/>
    <p:sldId id="293" r:id="rId14"/>
    <p:sldId id="256" r:id="rId15"/>
    <p:sldId id="294" r:id="rId16"/>
    <p:sldId id="292" r:id="rId17"/>
    <p:sldId id="30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0DDB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E90FD3-26F5-9CEB-6FCD-AD68D1E5F2FB}" v="17" dt="2024-03-05T13:29:03.120"/>
    <p1510:client id="{3F193D28-F7DF-6E3B-724F-D5CBFFB03617}" v="47" dt="2024-03-07T09:05:08.656"/>
    <p1510:client id="{582E34E1-61E1-227F-B7EA-E6739C520145}" v="14" dt="2024-03-07T10:47:57.2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CCE173-D49B-4E27-BF5D-7FA55689D4AA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9573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177F-BDB3-4945-9B0C-22A6EF5AB7B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1795039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B9D5-289F-4D53-B600-8447D9ABD86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132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B9D5-289F-4D53-B600-8447D9ABD86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5875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B9D5-289F-4D53-B600-8447D9ABD86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1592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B9D5-289F-4D53-B600-8447D9ABD86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062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B9D5-289F-4D53-B600-8447D9ABD86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3574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2C98-5B35-4C81-8ECF-CCB553A776C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2007507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BA188-4479-470A-8C73-ED22624610C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9022592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AE44-A35B-45A8-98F6-6079FDE0CFD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7287759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BD07-5FDE-4BBD-9579-46B9235B890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1731288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AED70-36AA-4F4F-B3AA-AC367237F00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0070079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84F6-96F2-4775-9969-15B9AAF8448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24367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5E296-6F62-42E5-8EC3-1BC251F66DF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928760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098CE-FBDD-437B-9045-6A275C66579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4792313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D3EA-A8BB-48F9-B8F7-C423E169869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2994560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9DCC8-E335-4D82-A691-3AFC8F617EF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8213453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205B9D5-289F-4D53-B600-8447D9ABD86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485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</p:sldLayoutIdLst>
  <p:transition>
    <p:fade thruBlk="1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1600" y="1196752"/>
            <a:ext cx="5825202" cy="915893"/>
          </a:xfrm>
        </p:spPr>
        <p:txBody>
          <a:bodyPr/>
          <a:lstStyle/>
          <a:p>
            <a:pPr algn="ctr"/>
            <a:r>
              <a:rPr lang="nl-NL" sz="6000" dirty="0">
                <a:solidFill>
                  <a:srgbClr val="92D050"/>
                </a:solidFill>
                <a:latin typeface="Trebuchet MS"/>
              </a:rPr>
              <a:t> </a:t>
            </a:r>
            <a:r>
              <a:rPr lang="nl-NL" sz="6000" dirty="0">
                <a:solidFill>
                  <a:srgbClr val="0070C0"/>
                </a:solidFill>
                <a:latin typeface="Trebuchet MS"/>
              </a:rPr>
              <a:t>   </a:t>
            </a:r>
            <a:endParaRPr lang="nl-NL" sz="600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0104" y="945606"/>
            <a:ext cx="6585009" cy="1329066"/>
          </a:xfrm>
        </p:spPr>
        <p:txBody>
          <a:bodyPr>
            <a:noAutofit/>
          </a:bodyPr>
          <a:lstStyle/>
          <a:p>
            <a:pPr algn="ctr"/>
            <a:r>
              <a:rPr lang="en-US" sz="4400" err="1">
                <a:solidFill>
                  <a:srgbClr val="0070C0"/>
                </a:solidFill>
              </a:rPr>
              <a:t>Algemene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err="1">
                <a:solidFill>
                  <a:srgbClr val="0070C0"/>
                </a:solidFill>
              </a:rPr>
              <a:t>ouderavond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err="1">
                <a:solidFill>
                  <a:srgbClr val="0070C0"/>
                </a:solidFill>
              </a:rPr>
              <a:t>klas</a:t>
            </a:r>
            <a:r>
              <a:rPr lang="en-US" sz="4400" dirty="0">
                <a:solidFill>
                  <a:srgbClr val="0070C0"/>
                </a:solidFill>
              </a:rPr>
              <a:t> 3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1600" err="1">
                <a:solidFill>
                  <a:schemeClr val="tx1"/>
                </a:solidFill>
              </a:rPr>
              <a:t>Donderdag</a:t>
            </a:r>
            <a:r>
              <a:rPr lang="en-US" sz="1600" dirty="0">
                <a:solidFill>
                  <a:schemeClr val="tx1"/>
                </a:solidFill>
              </a:rPr>
              <a:t> 7 </a:t>
            </a:r>
            <a:r>
              <a:rPr lang="en-US" sz="1600" err="1">
                <a:solidFill>
                  <a:schemeClr val="tx1"/>
                </a:solidFill>
              </a:rPr>
              <a:t>maart</a:t>
            </a:r>
            <a:r>
              <a:rPr lang="en-US" sz="1600" dirty="0">
                <a:solidFill>
                  <a:schemeClr val="tx1"/>
                </a:solidFill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67059156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615159-2A64-935E-A034-0DC11852A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84986"/>
            <a:ext cx="7058745" cy="132080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Waarom kiezen we voor Londen?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D9F7EF-9EB4-51BA-B7B6-606EC23B0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704" y="1340768"/>
            <a:ext cx="7612696" cy="5400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Jarenlange succesvolle ervaring met de Londenreis.</a:t>
            </a:r>
          </a:p>
          <a:p>
            <a:r>
              <a:rPr lang="nl-NL" dirty="0">
                <a:solidFill>
                  <a:schemeClr val="tx1"/>
                </a:solidFill>
              </a:rPr>
              <a:t>Alle leerlingen spreken Engels en kunnen 4 dagen lang oefenen en verbeteren.</a:t>
            </a:r>
          </a:p>
          <a:p>
            <a:r>
              <a:rPr lang="nl-NL" dirty="0">
                <a:solidFill>
                  <a:schemeClr val="tx1"/>
                </a:solidFill>
              </a:rPr>
              <a:t>Logeren in gastgezinnen van een betrouwbare organisatie waar we al jaren mee werken.</a:t>
            </a:r>
          </a:p>
          <a:p>
            <a:r>
              <a:rPr lang="nl-NL" dirty="0">
                <a:solidFill>
                  <a:schemeClr val="tx1"/>
                </a:solidFill>
              </a:rPr>
              <a:t>Gastgezinnen kunnen rekening houden met (redelijke) wensen op het gebied van voeding, e.d. </a:t>
            </a:r>
          </a:p>
          <a:p>
            <a:r>
              <a:rPr lang="nl-NL" dirty="0">
                <a:solidFill>
                  <a:schemeClr val="tx1"/>
                </a:solidFill>
              </a:rPr>
              <a:t>Londen heeft heel veel te bieden om een aantrekkelijk en gevarieerd programma samen te stellen.</a:t>
            </a:r>
          </a:p>
          <a:p>
            <a:r>
              <a:rPr lang="nl-NL" dirty="0">
                <a:solidFill>
                  <a:schemeClr val="tx1"/>
                </a:solidFill>
              </a:rPr>
              <a:t>Leerlingen mogen niet alleen op stap. Die afspraak geldt gedurende de gehele reis. Bij de gastgezinnen, tijdens activiteiten en tijdens de vrije tijd.</a:t>
            </a:r>
          </a:p>
          <a:p>
            <a:r>
              <a:rPr lang="nl-NL" dirty="0">
                <a:solidFill>
                  <a:schemeClr val="tx1"/>
                </a:solidFill>
              </a:rPr>
              <a:t>De leerlingen krijgen alle informatie op school en er wordt een boekje gemaakt dat u thuis kunt lezen. 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138398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2F79DB-FDAC-228E-7B07-94014FC13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000" dirty="0">
                <a:solidFill>
                  <a:srgbClr val="0070C0"/>
                </a:solidFill>
                <a:latin typeface="Arial"/>
                <a:cs typeface="Arial"/>
              </a:rPr>
              <a:t>Engeland / Londen 2024</a:t>
            </a:r>
            <a:br>
              <a:rPr lang="nl-NL" sz="3000" dirty="0">
                <a:latin typeface="Arial" charset="0"/>
              </a:rPr>
            </a:br>
            <a:endParaRPr lang="nl-NL" sz="3000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F2C02EE-F790-1999-D0D6-F61D2065F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412776"/>
            <a:ext cx="7808415" cy="55446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642620" indent="-64262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 dirty="0">
                <a:solidFill>
                  <a:schemeClr val="tx1"/>
                </a:solidFill>
              </a:rPr>
              <a:t>Dinsdag 15 – vrijdag 18  oktober.</a:t>
            </a:r>
          </a:p>
          <a:p>
            <a:pPr marL="642620" indent="-64262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 dirty="0">
                <a:solidFill>
                  <a:schemeClr val="tx1"/>
                </a:solidFill>
              </a:rPr>
              <a:t>Vertrek vanaf school met eigen touringcar.</a:t>
            </a:r>
          </a:p>
          <a:p>
            <a:pPr marL="642620" indent="-64262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 dirty="0">
                <a:solidFill>
                  <a:schemeClr val="tx1"/>
                </a:solidFill>
              </a:rPr>
              <a:t>Overtocht per ferry Calais – Dover </a:t>
            </a:r>
          </a:p>
          <a:p>
            <a:pPr marL="642620" indent="-64262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 dirty="0">
                <a:solidFill>
                  <a:schemeClr val="tx1"/>
                </a:solidFill>
              </a:rPr>
              <a:t>Logeren in gastgezinnen in groepjes van 2, 3 of 4, op basis van ontbijt, lunchpakket en 2x avondeten. </a:t>
            </a:r>
          </a:p>
          <a:p>
            <a:pPr marL="642620" indent="-64262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 dirty="0">
                <a:solidFill>
                  <a:schemeClr val="tx1"/>
                </a:solidFill>
              </a:rPr>
              <a:t>Meeting point waar leerlingen opgehaald en afgezet worden.</a:t>
            </a:r>
          </a:p>
          <a:p>
            <a:pPr marL="642620" indent="-64262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 dirty="0">
                <a:solidFill>
                  <a:schemeClr val="tx1"/>
                </a:solidFill>
              </a:rPr>
              <a:t>Gevarieerd programma onder begeleiding, 1 middag vrije tijd.</a:t>
            </a:r>
          </a:p>
          <a:p>
            <a:pPr marL="642620" indent="-64262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 dirty="0">
                <a:solidFill>
                  <a:schemeClr val="tx1"/>
                </a:solidFill>
              </a:rPr>
              <a:t>Laatste avond musical (bijvoorbeeld) The </a:t>
            </a:r>
            <a:r>
              <a:rPr lang="nl-NL" err="1">
                <a:solidFill>
                  <a:schemeClr val="tx1"/>
                </a:solidFill>
              </a:rPr>
              <a:t>Lion</a:t>
            </a:r>
            <a:r>
              <a:rPr lang="nl-NL" dirty="0">
                <a:solidFill>
                  <a:schemeClr val="tx1"/>
                </a:solidFill>
              </a:rPr>
              <a:t> King.</a:t>
            </a:r>
          </a:p>
          <a:p>
            <a:pPr marL="642620" indent="-64262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 dirty="0">
                <a:solidFill>
                  <a:schemeClr val="tx1"/>
                </a:solidFill>
              </a:rPr>
              <a:t>Kosten € 325,- (</a:t>
            </a:r>
            <a:r>
              <a:rPr lang="nl-NL" err="1">
                <a:solidFill>
                  <a:schemeClr val="tx1"/>
                </a:solidFill>
              </a:rPr>
              <a:t>all</a:t>
            </a:r>
            <a:r>
              <a:rPr lang="nl-NL" dirty="0">
                <a:solidFill>
                  <a:schemeClr val="tx1"/>
                </a:solidFill>
              </a:rPr>
              <a:t> in), behalve zakgeld.</a:t>
            </a:r>
          </a:p>
          <a:p>
            <a:pPr marL="642620" indent="-64262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 dirty="0">
                <a:solidFill>
                  <a:schemeClr val="tx1"/>
                </a:solidFill>
              </a:rPr>
              <a:t>Mogelijkheid om in termijnen te betalen via </a:t>
            </a:r>
            <a:r>
              <a:rPr lang="nl-NL" err="1">
                <a:solidFill>
                  <a:schemeClr val="tx1"/>
                </a:solidFill>
              </a:rPr>
              <a:t>Wiscollect</a:t>
            </a:r>
            <a:r>
              <a:rPr lang="nl-NL" dirty="0">
                <a:solidFill>
                  <a:schemeClr val="tx1"/>
                </a:solidFill>
              </a:rPr>
              <a:t>.</a:t>
            </a:r>
          </a:p>
          <a:p>
            <a:pPr marL="642620" indent="-64262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l-NL" dirty="0">
                <a:solidFill>
                  <a:schemeClr val="tx1"/>
                </a:solidFill>
              </a:rPr>
              <a:t>Deelname = “verplicht”. Niet mee = vervangende opdracht op schoo</a:t>
            </a:r>
            <a:r>
              <a:rPr lang="nl-NL" sz="2200" dirty="0">
                <a:solidFill>
                  <a:schemeClr val="tx1"/>
                </a:solidFill>
              </a:rPr>
              <a:t>l.  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53537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50405C-C76A-3BD5-EE9A-BA3C24514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Paspoort verplicht 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483043-780C-8E3F-F3E9-887DC8CC9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b="0" i="0" dirty="0">
                <a:solidFill>
                  <a:srgbClr val="040C28"/>
                </a:solidFill>
                <a:effectLst/>
                <a:latin typeface="Trebuchet MS"/>
              </a:rPr>
              <a:t>Sinds 1 oktober 2021 kunt u alleen met een paspoort naar het VK reizen</a:t>
            </a:r>
            <a:r>
              <a:rPr lang="nl-NL" b="0" i="0" dirty="0">
                <a:solidFill>
                  <a:srgbClr val="202124"/>
                </a:solidFill>
                <a:effectLst/>
                <a:latin typeface="Trebuchet MS"/>
              </a:rPr>
              <a:t>. Een identiteitskaart (ID-kaart) is dan niet meer geldig.</a:t>
            </a:r>
            <a:endParaRPr lang="nl-NL" dirty="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593640164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1560" y="1885591"/>
            <a:ext cx="5318186" cy="384851"/>
          </a:xfrm>
        </p:spPr>
        <p:txBody>
          <a:bodyPr>
            <a:normAutofit fontScale="90000"/>
          </a:bodyPr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123" y="1007734"/>
            <a:ext cx="3726414" cy="2478212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11" y="1007734"/>
            <a:ext cx="3175273" cy="211168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11" y="2893246"/>
            <a:ext cx="2337001" cy="155876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812" y="3110697"/>
            <a:ext cx="4192726" cy="279651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11" y="4354877"/>
            <a:ext cx="2371353" cy="157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74661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48E020-59F3-850B-F2E6-FDA61173B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Vragen?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4CA096-DC6F-51AA-F517-730086022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7441849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DB726-DA03-B15D-2C24-32E2798E7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solidFill>
                  <a:srgbClr val="0070C0"/>
                </a:solidFill>
              </a:rPr>
              <a:t>Vanavond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err="1">
                <a:solidFill>
                  <a:srgbClr val="0070C0"/>
                </a:solidFill>
              </a:rPr>
              <a:t>aanwezig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FEAF9-67DF-C3FE-526E-593716A6D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 dirty="0"/>
              <a:t>Sjors Jansen (coach)</a:t>
            </a:r>
          </a:p>
          <a:p>
            <a:r>
              <a:rPr lang="en-US" dirty="0"/>
              <a:t>Bas Eggenhuizen(coach)</a:t>
            </a:r>
          </a:p>
          <a:p>
            <a:r>
              <a:rPr lang="en-US" dirty="0"/>
              <a:t>Guido Verhelst (coach)</a:t>
            </a:r>
          </a:p>
          <a:p>
            <a:r>
              <a:rPr lang="en-US" dirty="0"/>
              <a:t>Natalie Brockotter (coach)</a:t>
            </a:r>
          </a:p>
          <a:p>
            <a:r>
              <a:rPr lang="en-US" dirty="0"/>
              <a:t>Tom v/d Berge  (</a:t>
            </a:r>
            <a:r>
              <a:rPr lang="en-US" err="1"/>
              <a:t>decaan</a:t>
            </a:r>
            <a:r>
              <a:rPr lang="en-US" dirty="0"/>
              <a:t>)</a:t>
            </a:r>
          </a:p>
          <a:p>
            <a:r>
              <a:rPr lang="en-US" dirty="0"/>
              <a:t>Hanneke Hoetmer (</a:t>
            </a:r>
            <a:r>
              <a:rPr lang="en-US" dirty="0" err="1"/>
              <a:t>BPO'er</a:t>
            </a:r>
            <a:r>
              <a:rPr lang="en-US" dirty="0"/>
              <a:t>)</a:t>
            </a:r>
          </a:p>
          <a:p>
            <a:r>
              <a:rPr lang="en-US" dirty="0"/>
              <a:t>Barrie Geurts (</a:t>
            </a:r>
            <a:r>
              <a:rPr lang="en-US" dirty="0" err="1"/>
              <a:t>locatiedirecteur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2990713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70C0"/>
                </a:solidFill>
                <a:latin typeface="Arial"/>
                <a:cs typeface="Arial"/>
              </a:rPr>
              <a:t>Programma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28775"/>
            <a:ext cx="7772400" cy="4114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l-NL" dirty="0"/>
              <a:t>Keuze vakkenpakket klas 4</a:t>
            </a:r>
          </a:p>
          <a:p>
            <a:pPr>
              <a:lnSpc>
                <a:spcPct val="90000"/>
              </a:lnSpc>
            </a:pPr>
            <a:r>
              <a:rPr lang="nl-NL" dirty="0"/>
              <a:t>Engelandreis klas 4 </a:t>
            </a:r>
          </a:p>
          <a:p>
            <a:pPr>
              <a:lnSpc>
                <a:spcPct val="90000"/>
              </a:lnSpc>
            </a:pPr>
            <a:r>
              <a:rPr lang="nl-NL" dirty="0"/>
              <a:t>Mogelijkheid om met de coach van uw zoon/dochter te spreken</a:t>
            </a: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ctrTitle"/>
          </p:nvPr>
        </p:nvSpPr>
        <p:spPr>
          <a:xfrm rot="21358124">
            <a:off x="1239491" y="1251374"/>
            <a:ext cx="6118448" cy="1163216"/>
          </a:xfrm>
        </p:spPr>
        <p:txBody>
          <a:bodyPr/>
          <a:lstStyle/>
          <a:p>
            <a:pPr algn="l"/>
            <a:r>
              <a:rPr lang="nl-NL" sz="3200" i="1" u="sng" dirty="0">
                <a:solidFill>
                  <a:srgbClr val="0070C0"/>
                </a:solidFill>
                <a:latin typeface="Trebuchet MS"/>
                <a:cs typeface="Arial"/>
              </a:rPr>
              <a:t>Het gekozen profiel en vakkenpakket </a:t>
            </a:r>
            <a:endParaRPr lang="nl-NL" sz="3200" dirty="0">
              <a:latin typeface="Trebuchet M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286000"/>
            <a:ext cx="8153400" cy="3352800"/>
          </a:xfrm>
        </p:spPr>
        <p:txBody>
          <a:bodyPr/>
          <a:lstStyle/>
          <a:p>
            <a:pPr algn="l">
              <a:buFont typeface="Monotype Sorts" pitchFamily="-105" charset="2"/>
              <a:buChar char="§"/>
            </a:pPr>
            <a:endParaRPr lang="nl-NL" sz="2400" dirty="0">
              <a:latin typeface="Arial" charset="0"/>
            </a:endParaRPr>
          </a:p>
          <a:p>
            <a:pPr algn="l">
              <a:buFont typeface="Monotype Sorts" pitchFamily="-105" charset="2"/>
              <a:buChar char="§"/>
            </a:pPr>
            <a:endParaRPr lang="nl-NL" sz="2400" dirty="0">
              <a:latin typeface="Arial" charset="0"/>
            </a:endParaRPr>
          </a:p>
          <a:p>
            <a:pPr algn="l">
              <a:buFont typeface="Monotype Sorts" pitchFamily="-105" charset="2"/>
              <a:buNone/>
            </a:pPr>
            <a:endParaRPr lang="nl-NL" sz="24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281">
            <a:off x="3855405" y="3327922"/>
            <a:ext cx="3028913" cy="302891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 </a:t>
            </a:r>
            <a:r>
              <a:rPr lang="en-US" err="1">
                <a:solidFill>
                  <a:srgbClr val="0070C0"/>
                </a:solidFill>
              </a:rPr>
              <a:t>vakken</a:t>
            </a:r>
            <a:endParaRPr lang="nl-NL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940596"/>
            <a:ext cx="7848872" cy="415269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nl-NL" dirty="0">
                <a:solidFill>
                  <a:schemeClr val="tx1"/>
                </a:solidFill>
              </a:rPr>
              <a:t>Nederlands, Engels + de vier gekozen vakken, eventueel een 7</a:t>
            </a:r>
            <a:r>
              <a:rPr lang="nl-NL" baseline="30000" dirty="0">
                <a:solidFill>
                  <a:schemeClr val="tx1"/>
                </a:solidFill>
              </a:rPr>
              <a:t>e</a:t>
            </a:r>
            <a:r>
              <a:rPr lang="nl-NL" dirty="0">
                <a:solidFill>
                  <a:schemeClr val="tx1"/>
                </a:solidFill>
              </a:rPr>
              <a:t> vak.</a:t>
            </a:r>
          </a:p>
          <a:p>
            <a:pPr>
              <a:lnSpc>
                <a:spcPct val="90000"/>
              </a:lnSpc>
            </a:pPr>
            <a:endParaRPr lang="nl-NL" i="1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nl-NL" i="1" dirty="0">
                <a:solidFill>
                  <a:schemeClr val="accent2"/>
                </a:solidFill>
              </a:rPr>
              <a:t>Maatschappijleer,</a:t>
            </a:r>
            <a:r>
              <a:rPr lang="nl-NL" dirty="0">
                <a:solidFill>
                  <a:schemeClr val="accent2"/>
                </a:solidFill>
              </a:rPr>
              <a:t> </a:t>
            </a:r>
            <a:r>
              <a:rPr lang="nl-NL" i="1" dirty="0">
                <a:solidFill>
                  <a:schemeClr val="accent2"/>
                </a:solidFill>
              </a:rPr>
              <a:t>lichamelijke opvoeding</a:t>
            </a:r>
            <a:r>
              <a:rPr lang="nl-NL" dirty="0">
                <a:solidFill>
                  <a:schemeClr val="accent2"/>
                </a:solidFill>
              </a:rPr>
              <a:t> en </a:t>
            </a:r>
            <a:r>
              <a:rPr lang="nl-NL" i="1" dirty="0">
                <a:solidFill>
                  <a:schemeClr val="accent2"/>
                </a:solidFill>
              </a:rPr>
              <a:t>Loopbaan Oriëntatie en Begeleiding</a:t>
            </a:r>
            <a:r>
              <a:rPr lang="nl-NL" dirty="0">
                <a:solidFill>
                  <a:schemeClr val="accent2"/>
                </a:solidFill>
              </a:rPr>
              <a:t> </a:t>
            </a:r>
            <a:r>
              <a:rPr lang="nl-NL" i="1" dirty="0">
                <a:solidFill>
                  <a:schemeClr val="accent2"/>
                </a:solidFill>
              </a:rPr>
              <a:t>(LOB) </a:t>
            </a:r>
            <a:r>
              <a:rPr lang="nl-NL" dirty="0">
                <a:solidFill>
                  <a:schemeClr val="tx1"/>
                </a:solidFill>
              </a:rPr>
              <a:t>zijn in klas 4 verplichte onderdelen die met een voldoende dienen te worden afgerond (diplomeringsvoorwaarde).</a:t>
            </a:r>
          </a:p>
          <a:p>
            <a:pPr>
              <a:lnSpc>
                <a:spcPct val="90000"/>
              </a:lnSpc>
            </a:pPr>
            <a:endParaRPr lang="nl-NL" dirty="0"/>
          </a:p>
          <a:p>
            <a:pPr>
              <a:lnSpc>
                <a:spcPct val="90000"/>
              </a:lnSpc>
            </a:pPr>
            <a:r>
              <a:rPr lang="nl-NL" dirty="0">
                <a:solidFill>
                  <a:schemeClr val="accent2"/>
                </a:solidFill>
              </a:rPr>
              <a:t>Profielwerkstuk</a:t>
            </a:r>
            <a:r>
              <a:rPr lang="nl-NL" dirty="0"/>
              <a:t>:  </a:t>
            </a:r>
            <a:r>
              <a:rPr lang="nl-NL" dirty="0">
                <a:solidFill>
                  <a:schemeClr val="tx1"/>
                </a:solidFill>
              </a:rPr>
              <a:t>moet voldoende worden afgerond.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45537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186"/>
    </mc:Choice>
    <mc:Fallback xmlns="">
      <p:transition spd="slow" advTm="9918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6764354"/>
              </p:ext>
            </p:extLst>
          </p:nvPr>
        </p:nvGraphicFramePr>
        <p:xfrm>
          <a:off x="508396" y="188640"/>
          <a:ext cx="8456092" cy="640871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630401">
                  <a:extLst>
                    <a:ext uri="{9D8B030D-6E8A-4147-A177-3AD203B41FA5}">
                      <a16:colId xmlns:a16="http://schemas.microsoft.com/office/drawing/2014/main" val="926100126"/>
                    </a:ext>
                  </a:extLst>
                </a:gridCol>
                <a:gridCol w="2870280">
                  <a:extLst>
                    <a:ext uri="{9D8B030D-6E8A-4147-A177-3AD203B41FA5}">
                      <a16:colId xmlns:a16="http://schemas.microsoft.com/office/drawing/2014/main" val="161256704"/>
                    </a:ext>
                  </a:extLst>
                </a:gridCol>
                <a:gridCol w="2711144">
                  <a:extLst>
                    <a:ext uri="{9D8B030D-6E8A-4147-A177-3AD203B41FA5}">
                      <a16:colId xmlns:a16="http://schemas.microsoft.com/office/drawing/2014/main" val="2928638481"/>
                    </a:ext>
                  </a:extLst>
                </a:gridCol>
                <a:gridCol w="91505">
                  <a:extLst>
                    <a:ext uri="{9D8B030D-6E8A-4147-A177-3AD203B41FA5}">
                      <a16:colId xmlns:a16="http://schemas.microsoft.com/office/drawing/2014/main" val="1199083957"/>
                    </a:ext>
                  </a:extLst>
                </a:gridCol>
                <a:gridCol w="152762">
                  <a:extLst>
                    <a:ext uri="{9D8B030D-6E8A-4147-A177-3AD203B41FA5}">
                      <a16:colId xmlns:a16="http://schemas.microsoft.com/office/drawing/2014/main" val="254689987"/>
                    </a:ext>
                  </a:extLst>
                </a:gridCol>
              </a:tblGrid>
              <a:tr h="499635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GEMEENSCHAPPELIJK DEEL MAVO (VMBO-T)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(verplicht)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914212"/>
                  </a:ext>
                </a:extLst>
              </a:tr>
              <a:tr h="763671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Nederlands, Engels, Lichamelijke opvoeding, Kunstvakken 1*, Maatschappijleer, Profielwerkstuk, Loopbaanoriëntatie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 afgerond in leerjaar 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558700"/>
                  </a:ext>
                </a:extLst>
              </a:tr>
              <a:tr h="622595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PROFIEL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Kies je profiel en twee algemeen vormende vakken voor je profieldeel (verplicht)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924920"/>
                  </a:ext>
                </a:extLst>
              </a:tr>
              <a:tr h="3548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Techniek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Zorg en Welzijn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Economie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0070295"/>
                  </a:ext>
                </a:extLst>
              </a:tr>
              <a:tr h="1521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Wiskunde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NaSk</a:t>
                      </a:r>
                      <a:r>
                        <a:rPr lang="nl-NL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1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Biologie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Kies uit: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Wiskunde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Geschiedenis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Aardrijkskunde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Economie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Kies uit: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Wiskunde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Duits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675572"/>
                  </a:ext>
                </a:extLst>
              </a:tr>
              <a:tr h="869448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KEUZE EXAMENVAK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Kies twee vakken (vrij te kiezen)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Bespreek je doorstroomwens ALTIJD met je mentor EN decaan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395739"/>
                  </a:ext>
                </a:extLst>
              </a:tr>
              <a:tr h="1776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Beeldende vorming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Duits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Economie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Biologie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Aardrijkskunde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Geschiedenis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Geschiedenis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Aardrijkskunde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Duits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Economie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Nask1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Beeldende vorming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1400"/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Geschiedenis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Aardrijkskunde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Duits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Biologie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Nask1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Beeldende vorming</a:t>
                      </a:r>
                      <a:endParaRPr lang="nl-N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1400"/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639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496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972"/>
    </mc:Choice>
    <mc:Fallback xmlns="">
      <p:transition spd="slow" advTm="13297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6983" y="1286020"/>
            <a:ext cx="6447501" cy="71755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Vakkenpakketkeuze</a:t>
            </a:r>
            <a:r>
              <a:rPr lang="en-US" dirty="0">
                <a:solidFill>
                  <a:srgbClr val="0070C0"/>
                </a:solidFill>
              </a:rPr>
              <a:t> in Magister</a:t>
            </a:r>
            <a:endParaRPr lang="nl-NL" dirty="0">
              <a:solidFill>
                <a:srgbClr val="0070C0"/>
              </a:solidFill>
            </a:endParaRP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idx="1"/>
          </p:nvPr>
        </p:nvSpPr>
        <p:spPr>
          <a:xfrm>
            <a:off x="2675262" y="2477692"/>
            <a:ext cx="5019775" cy="1743396"/>
          </a:xfrm>
        </p:spPr>
        <p:txBody>
          <a:bodyPr>
            <a:normAutofit/>
          </a:bodyPr>
          <a:lstStyle/>
          <a:p>
            <a:pPr marL="257175" indent="-257175">
              <a:buFont typeface="Wingdings" panose="05000000000000000000" pitchFamily="2" charset="2"/>
              <a:buChar char="Ø"/>
            </a:pPr>
            <a:r>
              <a:rPr lang="nl-N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Pakketkeuze uiterlijk vrijdag 22 maart invullen in Magister.</a:t>
            </a:r>
          </a:p>
          <a:p>
            <a:pPr marL="257175" indent="-257175">
              <a:buFont typeface="Wingdings" panose="05000000000000000000" pitchFamily="2" charset="2"/>
              <a:buChar char="Ø"/>
            </a:pPr>
            <a:r>
              <a:rPr lang="nl-NL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Het invullen van dit formulier wijst zich vanzelf.</a:t>
            </a:r>
          </a:p>
          <a:p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" indent="-257175">
              <a:buFont typeface="Wingdings" panose="05000000000000000000" pitchFamily="2" charset="2"/>
              <a:buChar char="Ø"/>
            </a:pP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" indent="-257175"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" indent="-257175"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57175" indent="-257175">
              <a:buFont typeface="Wingdings" panose="05000000000000000000" pitchFamily="2" charset="2"/>
              <a:buChar char="Ø"/>
            </a:pPr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63" y="2477692"/>
            <a:ext cx="1628775" cy="3507581"/>
          </a:xfrm>
          <a:prstGeom prst="rect">
            <a:avLst/>
          </a:prstGeom>
        </p:spPr>
      </p:pic>
      <p:sp>
        <p:nvSpPr>
          <p:cNvPr id="9" name="Pijl-rechts 8"/>
          <p:cNvSpPr/>
          <p:nvPr/>
        </p:nvSpPr>
        <p:spPr>
          <a:xfrm rot="10264494">
            <a:off x="2131898" y="5278249"/>
            <a:ext cx="1957770" cy="404741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</p:spTree>
    <p:extLst>
      <p:ext uri="{BB962C8B-B14F-4D97-AF65-F5344CB8AC3E}">
        <p14:creationId xmlns:p14="http://schemas.microsoft.com/office/powerpoint/2010/main" val="53142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83"/>
    </mc:Choice>
    <mc:Fallback xmlns="">
      <p:transition spd="slow" advTm="4328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D0BB64-7158-4172-87FB-C727241AC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93" y="260649"/>
            <a:ext cx="6447501" cy="1246682"/>
          </a:xfrm>
        </p:spPr>
        <p:txBody>
          <a:bodyPr>
            <a:normAutofit/>
          </a:bodyPr>
          <a:lstStyle/>
          <a:p>
            <a:r>
              <a:rPr lang="nl-NL" dirty="0"/>
              <a:t>Doorstroom havo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42B24553-DA51-44AD-89B2-4446446675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6248754"/>
              </p:ext>
            </p:extLst>
          </p:nvPr>
        </p:nvGraphicFramePr>
        <p:xfrm>
          <a:off x="521492" y="908720"/>
          <a:ext cx="8370988" cy="568863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92747">
                  <a:extLst>
                    <a:ext uri="{9D8B030D-6E8A-4147-A177-3AD203B41FA5}">
                      <a16:colId xmlns:a16="http://schemas.microsoft.com/office/drawing/2014/main" val="1962389383"/>
                    </a:ext>
                  </a:extLst>
                </a:gridCol>
                <a:gridCol w="2092747">
                  <a:extLst>
                    <a:ext uri="{9D8B030D-6E8A-4147-A177-3AD203B41FA5}">
                      <a16:colId xmlns:a16="http://schemas.microsoft.com/office/drawing/2014/main" val="3300328256"/>
                    </a:ext>
                  </a:extLst>
                </a:gridCol>
                <a:gridCol w="2092747">
                  <a:extLst>
                    <a:ext uri="{9D8B030D-6E8A-4147-A177-3AD203B41FA5}">
                      <a16:colId xmlns:a16="http://schemas.microsoft.com/office/drawing/2014/main" val="2427479337"/>
                    </a:ext>
                  </a:extLst>
                </a:gridCol>
                <a:gridCol w="2092747">
                  <a:extLst>
                    <a:ext uri="{9D8B030D-6E8A-4147-A177-3AD203B41FA5}">
                      <a16:colId xmlns:a16="http://schemas.microsoft.com/office/drawing/2014/main" val="1547572113"/>
                    </a:ext>
                  </a:extLst>
                </a:gridCol>
              </a:tblGrid>
              <a:tr h="379568">
                <a:tc gridSpan="4"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6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GEMEENSCHAPPELIJK DEEL</a:t>
                      </a:r>
                      <a:r>
                        <a:rPr lang="nl-NL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HAVO</a:t>
                      </a:r>
                      <a:endParaRPr lang="nl-NL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(verplicht)</a:t>
                      </a:r>
                      <a:endParaRPr lang="nl-NL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43" marR="48243" marT="24122" marB="241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780615"/>
                  </a:ext>
                </a:extLst>
              </a:tr>
              <a:tr h="332264">
                <a:tc gridSpan="4"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6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Nederlands, Engels, Lichamelijke opvoeding, Kunstvakken 1, Maatschappijleer, Profielwerkstuk, Loopbaanoriëntatie</a:t>
                      </a:r>
                      <a:endParaRPr lang="nl-NL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6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43" marR="48243" marT="24122" marB="241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844715"/>
                  </a:ext>
                </a:extLst>
              </a:tr>
              <a:tr h="485186">
                <a:tc gridSpan="4"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PROFIEL</a:t>
                      </a:r>
                      <a:endParaRPr lang="nl-N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Kies je profiel en twee algemeen vormende vakken voor je profieldeel (verplicht)</a:t>
                      </a:r>
                      <a:endParaRPr lang="nl-N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43" marR="48243" marT="24122" marB="241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431564"/>
                  </a:ext>
                </a:extLst>
              </a:tr>
              <a:tr h="238972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9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Natuur en Techniek (NT)</a:t>
                      </a:r>
                      <a:endParaRPr lang="nl-NL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82" marR="36182" marT="50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9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Natuur en Gezondheid (NG)</a:t>
                      </a:r>
                      <a:endParaRPr lang="nl-NL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82" marR="36182" marT="50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9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Economie en Maatschappij (EM)</a:t>
                      </a:r>
                      <a:endParaRPr lang="nl-NL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82" marR="36182" marT="50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9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Cultuur en Maatschappij (CM)</a:t>
                      </a:r>
                      <a:endParaRPr lang="nl-NL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82" marR="36182" marT="50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994009"/>
                  </a:ext>
                </a:extLst>
              </a:tr>
              <a:tr h="1406633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Wiskunde</a:t>
                      </a:r>
                      <a:endParaRPr lang="nl-NL" sz="900" b="0" i="0" u="none" strike="noStrike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Natuurkunde</a:t>
                      </a:r>
                      <a:endParaRPr lang="nl-NL" sz="900" b="0" i="0" u="none" strike="noStrike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Scheikunde</a:t>
                      </a:r>
                      <a:endParaRPr lang="nl-NL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Kies uit:</a:t>
                      </a:r>
                      <a:endParaRPr lang="nl-NL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Informatica</a:t>
                      </a:r>
                      <a:endParaRPr lang="nl-NL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Biologie</a:t>
                      </a:r>
                      <a:endParaRPr lang="nl-NL" sz="900" b="0" i="0" u="none" strike="noStrike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36182" marR="36182" marT="50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Wiskunde A of B</a:t>
                      </a:r>
                      <a:endParaRPr lang="nl-NL" sz="900" b="0" i="0" u="none" strike="noStrike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Biologie</a:t>
                      </a:r>
                      <a:endParaRPr lang="nl-NL" sz="900" b="0" i="0" u="none" strike="noStrike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Scheikunde</a:t>
                      </a:r>
                      <a:endParaRPr lang="nl-NL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Kies uit:</a:t>
                      </a:r>
                      <a:endParaRPr lang="nl-NL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Aardrijkskunde</a:t>
                      </a:r>
                      <a:endParaRPr lang="nl-NL" sz="900" b="0" i="0" u="none" strike="noStrike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Natuurkunde</a:t>
                      </a:r>
                      <a:endParaRPr lang="nl-NL" sz="900" b="0" i="0" u="none" strike="noStrike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82" marR="36182" marT="50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Wiskunde A of B</a:t>
                      </a:r>
                      <a:endParaRPr lang="nl-NL" sz="900" b="0" i="0" u="none" strike="noStrike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Economie</a:t>
                      </a:r>
                      <a:endParaRPr lang="nl-NL" sz="900" b="0" i="0" u="none" strike="noStrike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Geschiedenis</a:t>
                      </a:r>
                      <a:endParaRPr lang="nl-NL" sz="900" b="0" i="0" u="none" strike="noStrike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Kies uit:</a:t>
                      </a:r>
                      <a:endParaRPr lang="nl-NL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</a:t>
                      </a:r>
                      <a:r>
                        <a:rPr lang="nl-NL" sz="900" b="0" i="0" u="none" strike="noStrike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Aardrijkskunde </a:t>
                      </a:r>
                      <a:endParaRPr lang="nl-NL" sz="900" b="0" i="0" u="none" strike="noStrike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M&amp;O (management en organisatie)</a:t>
                      </a:r>
                      <a:endParaRPr lang="nl-NL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Frans of </a:t>
                      </a:r>
                      <a:r>
                        <a:rPr lang="nl-NL" sz="900" b="0" i="0" u="none" strike="noStrike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Duits</a:t>
                      </a:r>
                      <a:endParaRPr lang="nl-NL" sz="900" b="0" i="0" u="none" strike="noStrike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36182" marR="36182" marT="50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Geschiedenis</a:t>
                      </a:r>
                      <a:endParaRPr lang="nl-NL" sz="900" b="0" i="0" u="none" strike="noStrike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Frans of Duits</a:t>
                      </a:r>
                      <a:endParaRPr lang="nl-NL" sz="900" b="0" i="0" u="none" strike="noStrike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1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Kies uit:</a:t>
                      </a:r>
                      <a:endParaRPr lang="nl-NL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</a:t>
                      </a:r>
                      <a:r>
                        <a:rPr lang="nl-NL" sz="900" b="0" i="0" u="none" strike="noStrike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Aardrijkskunde</a:t>
                      </a:r>
                      <a:endParaRPr lang="nl-NL" sz="900" b="0" i="0" u="none" strike="noStrike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Economie</a:t>
                      </a:r>
                      <a:endParaRPr lang="nl-NL" sz="900" b="0" i="0" u="none" strike="noStrike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Kunst</a:t>
                      </a:r>
                      <a:endParaRPr lang="nl-NL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Frans </a:t>
                      </a:r>
                      <a:r>
                        <a:rPr lang="nl-NL" sz="900" b="0" i="0" u="none" strike="noStrike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 Duits</a:t>
                      </a:r>
                      <a:endParaRPr lang="nl-NL" sz="900" b="0" i="0" u="none" strike="noStrike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36182" marR="36182" marT="50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6559823"/>
                  </a:ext>
                </a:extLst>
              </a:tr>
              <a:tr h="839465">
                <a:tc gridSpan="4"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KEUZE EXAMENVAK</a:t>
                      </a:r>
                      <a:endParaRPr lang="nl-NL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22860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Kies twee vakken (Vrij te kiezen uit bijv.:)</a:t>
                      </a:r>
                      <a:endParaRPr lang="nl-NL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nl-NL" sz="9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243" marR="48243" marT="24122" marB="241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71189"/>
                  </a:ext>
                </a:extLst>
              </a:tr>
              <a:tr h="2006542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M&amp;O (management en organisatie) Informatica</a:t>
                      </a:r>
                      <a:endParaRPr lang="nl-NL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Duits of Frans</a:t>
                      </a:r>
                      <a:endParaRPr lang="nl-NL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Economie</a:t>
                      </a:r>
                      <a:endParaRPr lang="nl-NL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Aardrijkskunde </a:t>
                      </a:r>
                      <a:endParaRPr lang="nl-NL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Geschiedenis</a:t>
                      </a:r>
                      <a:endParaRPr lang="nl-NL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Biologie</a:t>
                      </a:r>
                      <a:endParaRPr lang="nl-NL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82" marR="36182" marT="50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M&amp;O (management en organisatie) Informatica</a:t>
                      </a:r>
                      <a:endParaRPr lang="nl-NL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Duits of Frans</a:t>
                      </a:r>
                      <a:endParaRPr lang="nl-NL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Economie</a:t>
                      </a:r>
                      <a:endParaRPr lang="nl-NL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Aardrijkskunde </a:t>
                      </a:r>
                      <a:endParaRPr lang="nl-NL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Geschiedenis</a:t>
                      </a:r>
                      <a:endParaRPr lang="nl-NL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Natuurkunde</a:t>
                      </a:r>
                      <a:endParaRPr lang="nl-NL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Duits of Frans</a:t>
                      </a:r>
                      <a:endParaRPr lang="nl-NL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82" marR="36182" marT="50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M&amp;O (management en organisatie) Informatica</a:t>
                      </a:r>
                      <a:endParaRPr lang="nl-NL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Duits of Frans</a:t>
                      </a:r>
                      <a:endParaRPr lang="nl-NL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Aardrijkskunde </a:t>
                      </a:r>
                      <a:endParaRPr lang="nl-NL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Geschiedenis</a:t>
                      </a:r>
                      <a:endParaRPr lang="nl-NL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Biologie</a:t>
                      </a:r>
                      <a:endParaRPr lang="nl-NL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Kunst</a:t>
                      </a:r>
                      <a:endParaRPr lang="nl-NL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nl-NL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82" marR="36182" marT="50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M&amp;O (management en organisatie) Informatica</a:t>
                      </a:r>
                      <a:endParaRPr lang="nl-NL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Duits of Frans</a:t>
                      </a:r>
                      <a:endParaRPr lang="nl-NL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Aardrijkskunde </a:t>
                      </a:r>
                      <a:endParaRPr lang="nl-NL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Biologie</a:t>
                      </a:r>
                      <a:endParaRPr lang="nl-NL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Wiskunde A</a:t>
                      </a:r>
                      <a:endParaRPr lang="nl-NL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9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Economie</a:t>
                      </a:r>
                      <a:endParaRPr lang="nl-NL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82" marR="36182" marT="50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423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601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506"/>
    </mc:Choice>
    <mc:Fallback xmlns="">
      <p:transition spd="slow" advTm="16650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493DAB-30DC-A0D0-F6D7-F4346DF7A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911" y="602128"/>
            <a:ext cx="6497947" cy="20098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3600" b="1" dirty="0">
                <a:solidFill>
                  <a:schemeClr val="accent1"/>
                </a:solidFill>
              </a:rPr>
              <a:t>Engelandreis Jorismavo 2024</a:t>
            </a:r>
          </a:p>
        </p:txBody>
      </p:sp>
      <p:pic>
        <p:nvPicPr>
          <p:cNvPr id="1026" name="Picture 2" descr="Vlag van Groot-Brittannië - Wikipedia">
            <a:extLst>
              <a:ext uri="{FF2B5EF4-FFF2-40B4-BE49-F238E27FC236}">
                <a16:creationId xmlns:a16="http://schemas.microsoft.com/office/drawing/2014/main" id="{97481D3F-D2F3-4CEB-A3F6-35593D803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3" y="1698800"/>
            <a:ext cx="190023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F Pride of Calais and the White Cliffs of Dover, UK | White cliffs of dover,  Dover ferry, Dover england">
            <a:extLst>
              <a:ext uri="{FF2B5EF4-FFF2-40B4-BE49-F238E27FC236}">
                <a16:creationId xmlns:a16="http://schemas.microsoft.com/office/drawing/2014/main" id="{C440E89F-4098-7F17-79A5-F067AD3C0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388" y="1432183"/>
            <a:ext cx="2625570" cy="131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at ik nou vind van... The Lion King, de musical?">
            <a:extLst>
              <a:ext uri="{FF2B5EF4-FFF2-40B4-BE49-F238E27FC236}">
                <a16:creationId xmlns:a16="http://schemas.microsoft.com/office/drawing/2014/main" id="{27CA65D4-DC81-2FED-E6E3-914F1F752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338" y="3142317"/>
            <a:ext cx="1937251" cy="123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2CF9F882-A41C-FFD4-0664-A5E9EE4F9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902483"/>
            <a:ext cx="2323600" cy="164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ity Of London Financiële District, Londen, Verenigd Koninkrijk  Royalty-Vrije Foto, Plaatjes, Beelden En Stock Fotografie. Image 93936263.">
            <a:extLst>
              <a:ext uri="{FF2B5EF4-FFF2-40B4-BE49-F238E27FC236}">
                <a16:creationId xmlns:a16="http://schemas.microsoft.com/office/drawing/2014/main" id="{06C0CE22-4ED0-DA9A-890E-DC0555439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747" y="2877971"/>
            <a:ext cx="1581440" cy="173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uckingham Palace - Wikipedia">
            <a:extLst>
              <a:ext uri="{FF2B5EF4-FFF2-40B4-BE49-F238E27FC236}">
                <a16:creationId xmlns:a16="http://schemas.microsoft.com/office/drawing/2014/main" id="{439B75C5-7944-2CA3-D191-48107779C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410" y="4537117"/>
            <a:ext cx="2011863" cy="131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Life Guards, Horse Guards, Whitehall | ロンドン, 歴史, ヨーロッパ">
            <a:extLst>
              <a:ext uri="{FF2B5EF4-FFF2-40B4-BE49-F238E27FC236}">
                <a16:creationId xmlns:a16="http://schemas.microsoft.com/office/drawing/2014/main" id="{58629FBC-C1E5-B832-2C06-1B0151C01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700560"/>
            <a:ext cx="959383" cy="122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Big Ben in Londen Bij De Lente Stock Afbeelding - Image of internationaal,  waarneming: 87329851">
            <a:extLst>
              <a:ext uri="{FF2B5EF4-FFF2-40B4-BE49-F238E27FC236}">
                <a16:creationId xmlns:a16="http://schemas.microsoft.com/office/drawing/2014/main" id="{70C364DB-15BB-AF7F-0FA4-19C69B8D3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17069" y="4617940"/>
            <a:ext cx="869373" cy="130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Natural History Museum verruilt Dippy voor blauwe vinvis | Historiek">
            <a:extLst>
              <a:ext uri="{FF2B5EF4-FFF2-40B4-BE49-F238E27FC236}">
                <a16:creationId xmlns:a16="http://schemas.microsoft.com/office/drawing/2014/main" id="{A0DE85F2-5399-BB6D-62B9-ECC6529AA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178" y="4805795"/>
            <a:ext cx="1764786" cy="111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he View from The Shard (Londen) - 2022 Alles wat u moet weten VOORDAT je  gaat - Tripadvisor">
            <a:extLst>
              <a:ext uri="{FF2B5EF4-FFF2-40B4-BE49-F238E27FC236}">
                <a16:creationId xmlns:a16="http://schemas.microsoft.com/office/drawing/2014/main" id="{338FAD52-0C4D-A3F1-8D4F-45CA35839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71" y="1103468"/>
            <a:ext cx="1799015" cy="179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Tower of London | VisitBritain">
            <a:extLst>
              <a:ext uri="{FF2B5EF4-FFF2-40B4-BE49-F238E27FC236}">
                <a16:creationId xmlns:a16="http://schemas.microsoft.com/office/drawing/2014/main" id="{DACAA17E-98E7-D005-8FFA-FFF4E045C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459" y="3260195"/>
            <a:ext cx="1655195" cy="245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King Charles III - Age, Camilla &amp; Facts">
            <a:extLst>
              <a:ext uri="{FF2B5EF4-FFF2-40B4-BE49-F238E27FC236}">
                <a16:creationId xmlns:a16="http://schemas.microsoft.com/office/drawing/2014/main" id="{DC938166-67D7-4ACD-3C69-C01CE10D4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882" y="1285103"/>
            <a:ext cx="1506977" cy="150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439854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4E1AB429A56746AF6985875DCB56BB" ma:contentTypeVersion="16" ma:contentTypeDescription="Een nieuw document maken." ma:contentTypeScope="" ma:versionID="30004fba910e8136d10b3f97a9a052b8">
  <xsd:schema xmlns:xsd="http://www.w3.org/2001/XMLSchema" xmlns:xs="http://www.w3.org/2001/XMLSchema" xmlns:p="http://schemas.microsoft.com/office/2006/metadata/properties" xmlns:ns2="de6f4fee-2ca5-47cf-a179-b4374716942e" xmlns:ns3="b93d870d-66e6-4801-9cee-407a2a98cfdd" targetNamespace="http://schemas.microsoft.com/office/2006/metadata/properties" ma:root="true" ma:fieldsID="e1a6766fab28538a97fc03fa36b4402d" ns2:_="" ns3:_="">
    <xsd:import namespace="de6f4fee-2ca5-47cf-a179-b4374716942e"/>
    <xsd:import namespace="b93d870d-66e6-4801-9cee-407a2a98cfd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6f4fee-2ca5-47cf-a179-b4374716942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1a8f8076-04c6-43e2-a753-41ea887b2025}" ma:internalName="TaxCatchAll" ma:showField="CatchAllData" ma:web="de6f4fee-2ca5-47cf-a179-b437471694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3d870d-66e6-4801-9cee-407a2a98cf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041dc165-d112-4836-9b6c-011493290d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Inhoudstype"/>
        <xsd:element ref="dc:title" minOccurs="0" maxOccurs="1" ma:index="3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e6f4fee-2ca5-47cf-a179-b4374716942e" xsi:nil="true"/>
    <lcf76f155ced4ddcb4097134ff3c332f xmlns="b93d870d-66e6-4801-9cee-407a2a98cfdd">
      <Terms xmlns="http://schemas.microsoft.com/office/infopath/2007/PartnerControls"/>
    </lcf76f155ced4ddcb4097134ff3c332f>
    <SharedWithUsers xmlns="de6f4fee-2ca5-47cf-a179-b4374716942e">
      <UserInfo>
        <DisplayName>Tom van den Berge</DisplayName>
        <AccountId>33</AccountId>
        <AccountType/>
      </UserInfo>
      <UserInfo>
        <DisplayName>Hanneke Frenken</DisplayName>
        <AccountId>61</AccountId>
        <AccountType/>
      </UserInfo>
      <UserInfo>
        <DisplayName>Barrie Geurts</DisplayName>
        <AccountId>15</AccountId>
        <AccountType/>
      </UserInfo>
      <UserInfo>
        <DisplayName>Sjors Jansen</DisplayName>
        <AccountId>52</AccountId>
        <AccountType/>
      </UserInfo>
      <UserInfo>
        <DisplayName>Bas Eggenhuizen</DisplayName>
        <AccountId>64</AccountId>
        <AccountType/>
      </UserInfo>
      <UserInfo>
        <DisplayName>Guido Verhelst</DisplayName>
        <AccountId>17</AccountId>
        <AccountType/>
      </UserInfo>
      <UserInfo>
        <DisplayName>Natalie Brockotter</DisplayName>
        <AccountId>60</AccountId>
        <AccountType/>
      </UserInfo>
      <UserInfo>
        <DisplayName>Rolf Smeets</DisplayName>
        <AccountId>53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874151-6F01-47E2-80A6-B25510DC4E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6f4fee-2ca5-47cf-a179-b4374716942e"/>
    <ds:schemaRef ds:uri="b93d870d-66e6-4801-9cee-407a2a98cf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1C6C33-65CA-4166-981F-78FE6AFDF22D}">
  <ds:schemaRefs>
    <ds:schemaRef ds:uri="http://schemas.openxmlformats.org/package/2006/metadata/core-properties"/>
    <ds:schemaRef ds:uri="http://schemas.microsoft.com/office/2006/metadata/properties"/>
    <ds:schemaRef ds:uri="de6f4fee-2ca5-47cf-a179-b4374716942e"/>
    <ds:schemaRef ds:uri="http://purl.org/dc/dcmitype/"/>
    <ds:schemaRef ds:uri="b93d870d-66e6-4801-9cee-407a2a98cfdd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918C1B6-D5FF-47EE-9A1D-76CCCD11C6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5077</TotalTime>
  <Words>770</Words>
  <Application>Microsoft Office PowerPoint</Application>
  <PresentationFormat>Diavoorstelling (4:3)</PresentationFormat>
  <Paragraphs>169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2" baseType="lpstr">
      <vt:lpstr>Arial</vt:lpstr>
      <vt:lpstr>Calibri</vt:lpstr>
      <vt:lpstr>Monotype Sorts</vt:lpstr>
      <vt:lpstr>Times New Roman</vt:lpstr>
      <vt:lpstr>Trebuchet MS</vt:lpstr>
      <vt:lpstr>Wingdings</vt:lpstr>
      <vt:lpstr>Wingdings 3</vt:lpstr>
      <vt:lpstr>Facet</vt:lpstr>
      <vt:lpstr>    </vt:lpstr>
      <vt:lpstr>Vanavond aanwezig</vt:lpstr>
      <vt:lpstr>Programma</vt:lpstr>
      <vt:lpstr>Het gekozen profiel en vakkenpakket </vt:lpstr>
      <vt:lpstr>De vakken</vt:lpstr>
      <vt:lpstr>PowerPoint-presentatie</vt:lpstr>
      <vt:lpstr>Vakkenpakketkeuze in Magister</vt:lpstr>
      <vt:lpstr>Doorstroom havo</vt:lpstr>
      <vt:lpstr>PowerPoint-presentatie</vt:lpstr>
      <vt:lpstr>Waarom kiezen we voor Londen?</vt:lpstr>
      <vt:lpstr>Engeland / Londen 2024 </vt:lpstr>
      <vt:lpstr>Paspoort verplicht </vt:lpstr>
      <vt:lpstr>PowerPoint-presentatie</vt:lpstr>
      <vt:lpstr>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 op de ouderavond van klas 2</dc:title>
  <dc:creator>Th. H. M. Smeets</dc:creator>
  <cp:lastModifiedBy>Rolf Smeets</cp:lastModifiedBy>
  <cp:revision>228</cp:revision>
  <cp:lastPrinted>2001-11-13T11:54:09Z</cp:lastPrinted>
  <dcterms:created xsi:type="dcterms:W3CDTF">2001-08-29T09:51:50Z</dcterms:created>
  <dcterms:modified xsi:type="dcterms:W3CDTF">2024-03-19T13:54:21Z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0x010100334E1AB429A56746AF6985875DCB56BB</vt:lpwstr>
  </property>
  <property fmtid="{D5CDD505-2E9C-101B-9397-08002B2CF9AE}" pid="3" name="MediaServiceImageTags">
    <vt:lpwstr/>
  </property>
</Properties>
</file>