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4"/>
  </p:sldMasterIdLst>
  <p:handoutMasterIdLst>
    <p:handoutMasterId r:id="rId19"/>
  </p:handoutMasterIdLst>
  <p:sldIdLst>
    <p:sldId id="278" r:id="rId5"/>
    <p:sldId id="305" r:id="rId6"/>
    <p:sldId id="277" r:id="rId7"/>
    <p:sldId id="258" r:id="rId8"/>
    <p:sldId id="280" r:id="rId9"/>
    <p:sldId id="281" r:id="rId10"/>
    <p:sldId id="282" r:id="rId11"/>
    <p:sldId id="285" r:id="rId12"/>
    <p:sldId id="299" r:id="rId13"/>
    <p:sldId id="293" r:id="rId14"/>
    <p:sldId id="256" r:id="rId15"/>
    <p:sldId id="294" r:id="rId16"/>
    <p:sldId id="292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DD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76747-2430-4C13-9889-7C6F021DB309}" v="76" dt="2023-03-07T18:11:04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CE173-D49B-4E27-BF5D-7FA55689D4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57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77F-BDB3-4945-9B0C-22A6EF5AB7B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79503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87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5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6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57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C98-5B35-4C81-8ECF-CCB553A776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0750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A188-4479-470A-8C73-ED22624610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0225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AE44-A35B-45A8-98F6-6079FDE0CFD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2877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BD07-5FDE-4BBD-9579-46B9235B89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73128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ED70-36AA-4F4F-B3AA-AC367237F00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07007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4F6-96F2-4775-9969-15B9AAF8448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436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E296-6F62-42E5-8EC3-1BC251F66DF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2876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98CE-FBDD-437B-9045-6A275C6657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79231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D3EA-A8BB-48F9-B8F7-C423E16986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99456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DCC8-E335-4D82-A691-3AFC8F617EF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21345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5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5825202" cy="915893"/>
          </a:xfrm>
        </p:spPr>
        <p:txBody>
          <a:bodyPr/>
          <a:lstStyle/>
          <a:p>
            <a:pPr algn="ctr"/>
            <a:r>
              <a:rPr lang="nl-NL" sz="6000" dirty="0">
                <a:solidFill>
                  <a:srgbClr val="92D050"/>
                </a:solidFill>
                <a:latin typeface="Trebuchet MS"/>
              </a:rPr>
              <a:t>    Welkom</a:t>
            </a:r>
            <a:endParaRPr lang="nl-NL" sz="600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79495" y="2764467"/>
            <a:ext cx="6585009" cy="13290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Algemene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ouderavond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klas</a:t>
            </a:r>
            <a:r>
              <a:rPr lang="en-US" sz="3200" b="1" dirty="0">
                <a:solidFill>
                  <a:schemeClr val="tx1"/>
                </a:solidFill>
              </a:rPr>
              <a:t> 3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dinsdag</a:t>
            </a:r>
            <a:r>
              <a:rPr lang="en-US" sz="2000" dirty="0">
                <a:solidFill>
                  <a:schemeClr val="tx1"/>
                </a:solidFill>
              </a:rPr>
              <a:t> 7 </a:t>
            </a:r>
            <a:r>
              <a:rPr lang="en-US" sz="2000" dirty="0" err="1">
                <a:solidFill>
                  <a:schemeClr val="tx1"/>
                </a:solidFill>
              </a:rPr>
              <a:t>maart</a:t>
            </a:r>
            <a:r>
              <a:rPr lang="en-US" sz="2000" dirty="0">
                <a:solidFill>
                  <a:schemeClr val="tx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705915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15159-2A64-935E-A034-0DC11852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4986"/>
            <a:ext cx="7058745" cy="1320800"/>
          </a:xfrm>
        </p:spPr>
        <p:txBody>
          <a:bodyPr>
            <a:normAutofit/>
          </a:bodyPr>
          <a:lstStyle/>
          <a:p>
            <a:r>
              <a:rPr lang="nl-NL" dirty="0"/>
              <a:t>Waarom kiezen we voor Londen?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9F7EF-9EB4-51BA-B7B6-606EC23B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04" y="1340768"/>
            <a:ext cx="7612696" cy="5400600"/>
          </a:xfrm>
        </p:spPr>
        <p:txBody>
          <a:bodyPr>
            <a:normAutofit fontScale="70000" lnSpcReduction="20000"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Jarenlange succesvolle ervaring met de Londenreis.</a:t>
            </a:r>
          </a:p>
          <a:p>
            <a:r>
              <a:rPr lang="nl-NL" sz="3200" dirty="0">
                <a:solidFill>
                  <a:schemeClr val="tx1"/>
                </a:solidFill>
              </a:rPr>
              <a:t>Alle leerlingen spreken Engels en kunnen 4 dagen lang oefenen en verbeteren.</a:t>
            </a:r>
          </a:p>
          <a:p>
            <a:r>
              <a:rPr lang="nl-NL" sz="3200" dirty="0">
                <a:solidFill>
                  <a:schemeClr val="tx1"/>
                </a:solidFill>
              </a:rPr>
              <a:t>Logeren in gastgezinnen van een betrouwbare organisatie waar we al jaren mee werken.</a:t>
            </a:r>
          </a:p>
          <a:p>
            <a:r>
              <a:rPr lang="nl-NL" sz="3200" dirty="0">
                <a:solidFill>
                  <a:schemeClr val="tx1"/>
                </a:solidFill>
              </a:rPr>
              <a:t>Gastgezinnen kunnen rekening houden met (redelijke) wensen op het gebied van voeding, e.d. </a:t>
            </a:r>
          </a:p>
          <a:p>
            <a:r>
              <a:rPr lang="nl-NL" sz="3200" dirty="0">
                <a:solidFill>
                  <a:schemeClr val="tx1"/>
                </a:solidFill>
              </a:rPr>
              <a:t>Londen heeft heel veel te bieden om een aantrekkelijk en gevarieerd programma samen te stellen.</a:t>
            </a:r>
          </a:p>
          <a:p>
            <a:r>
              <a:rPr lang="nl-NL" sz="3200" dirty="0">
                <a:solidFill>
                  <a:schemeClr val="tx1"/>
                </a:solidFill>
              </a:rPr>
              <a:t>Leerlingen mogen niet alleen op stap. Die afspraak geldt gedurende de gehele reis. Bij de gastgezinnen, tijdens activiteiten en tijdens de vrije tijd.</a:t>
            </a:r>
          </a:p>
          <a:p>
            <a:r>
              <a:rPr lang="nl-NL" sz="3200" dirty="0">
                <a:solidFill>
                  <a:schemeClr val="tx1"/>
                </a:solidFill>
              </a:rPr>
              <a:t>De leerlingen krijgen alle informatie op school en er wordt een boekje gemaakt dat u thuis kunt lezen.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3839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F79DB-FDAC-228E-7B07-94014FC1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000" dirty="0">
                <a:latin typeface="Arial" charset="0"/>
              </a:rPr>
              <a:t>Engeland / Londen 2023</a:t>
            </a:r>
            <a:br>
              <a:rPr lang="nl-NL" sz="3000" dirty="0">
                <a:latin typeface="Arial" charset="0"/>
              </a:rPr>
            </a:br>
            <a:endParaRPr lang="nl-NL" sz="3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2C02EE-F790-1999-D0D6-F61D2065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12776"/>
            <a:ext cx="7808415" cy="5544616"/>
          </a:xfrm>
        </p:spPr>
        <p:txBody>
          <a:bodyPr>
            <a:normAutofit lnSpcReduction="10000"/>
          </a:bodyPr>
          <a:lstStyle/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Dinsdag 10 – vrijdag 13 oktober.</a:t>
            </a:r>
          </a:p>
          <a:p>
            <a:pPr marL="642938" indent="-642938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Vertrek vanaf school met eigen touringcar.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Overtocht per ferry Calais – Dover 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Logeren in gastgezinnen in groepjes van 2, 3 of 4, op basis van ontbijt, lunchpakket en 2x avondeten. 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Meeting point waar leerlingen opgehaald en afgezet worden.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Gevarieerd programma onder begeleiding, 1 middag vrije tijd.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Laatste avond musical (bijvoorbeeld) The </a:t>
            </a:r>
            <a:r>
              <a:rPr lang="nl-NL" sz="2200" dirty="0" err="1">
                <a:solidFill>
                  <a:schemeClr val="tx1"/>
                </a:solidFill>
              </a:rPr>
              <a:t>Lion</a:t>
            </a:r>
            <a:r>
              <a:rPr lang="nl-NL" sz="2200" dirty="0">
                <a:solidFill>
                  <a:schemeClr val="tx1"/>
                </a:solidFill>
              </a:rPr>
              <a:t> King.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Kosten € 300,- (</a:t>
            </a:r>
            <a:r>
              <a:rPr lang="nl-NL" sz="2200" dirty="0" err="1">
                <a:solidFill>
                  <a:schemeClr val="tx1"/>
                </a:solidFill>
              </a:rPr>
              <a:t>all</a:t>
            </a:r>
            <a:r>
              <a:rPr lang="nl-NL" sz="2200" dirty="0">
                <a:solidFill>
                  <a:schemeClr val="tx1"/>
                </a:solidFill>
              </a:rPr>
              <a:t> in), behalve zakgeld.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Mogelijkheid om in termijnen te betalen via </a:t>
            </a:r>
            <a:r>
              <a:rPr lang="nl-NL" sz="2200" dirty="0" err="1">
                <a:solidFill>
                  <a:schemeClr val="tx1"/>
                </a:solidFill>
              </a:rPr>
              <a:t>Wiscollect</a:t>
            </a:r>
            <a:r>
              <a:rPr lang="nl-NL" sz="2200" dirty="0">
                <a:solidFill>
                  <a:schemeClr val="tx1"/>
                </a:solidFill>
              </a:rPr>
              <a:t>.</a:t>
            </a:r>
          </a:p>
          <a:p>
            <a:pPr marL="642938" indent="-64293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Deelname = “verplicht”. Niet mee = vervangende opdracht op school.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353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0405C-C76A-3BD5-EE9A-BA3C2451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Paspoort verplicht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83043-780C-8E3F-F3E9-887DC8CC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0" i="0" dirty="0">
                <a:solidFill>
                  <a:srgbClr val="040C28"/>
                </a:solidFill>
                <a:effectLst/>
                <a:latin typeface="Google Sans"/>
              </a:rPr>
              <a:t>Sinds 1 oktober 2021 kunt u alleen met een paspoort naar het VK reizen</a:t>
            </a:r>
            <a:r>
              <a:rPr lang="nl-NL" sz="2400" b="0" i="0" dirty="0">
                <a:solidFill>
                  <a:srgbClr val="202124"/>
                </a:solidFill>
                <a:effectLst/>
                <a:latin typeface="Google Sans"/>
              </a:rPr>
              <a:t>. Een identiteitskaart (ID-kaart) is dan niet meer geldig.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9364016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560" y="1885591"/>
            <a:ext cx="5318186" cy="384851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23" y="1007734"/>
            <a:ext cx="3726414" cy="247821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1" y="1007734"/>
            <a:ext cx="3175273" cy="21116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1" y="2893246"/>
            <a:ext cx="2337001" cy="15587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12" y="3110697"/>
            <a:ext cx="4192726" cy="27965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1" y="4354877"/>
            <a:ext cx="2371353" cy="15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466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8E020-59F3-850B-F2E6-FDA61173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CA096-DC6F-51AA-F517-73008602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44184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B726-DA03-B15D-2C24-32E2798E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Vanavond</a:t>
            </a:r>
            <a:r>
              <a:rPr lang="en-US" dirty="0"/>
              <a:t> </a:t>
            </a:r>
            <a:r>
              <a:rPr lang="en-US" dirty="0" err="1"/>
              <a:t>aanwezig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EAF9-67DF-C3FE-526E-593716A6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400" dirty="0"/>
              <a:t>Sjors Jansen (coach)</a:t>
            </a:r>
          </a:p>
          <a:p>
            <a:r>
              <a:rPr lang="en-US" sz="2400" dirty="0"/>
              <a:t>Miranda Klos (coach)</a:t>
            </a:r>
          </a:p>
          <a:p>
            <a:r>
              <a:rPr lang="en-US" sz="2400" dirty="0"/>
              <a:t>Tom v/d Berge  (</a:t>
            </a:r>
            <a:r>
              <a:rPr lang="en-US" sz="2400" dirty="0" err="1"/>
              <a:t>decaan</a:t>
            </a:r>
            <a:r>
              <a:rPr lang="en-US" sz="2400" dirty="0"/>
              <a:t>)</a:t>
            </a:r>
          </a:p>
          <a:p>
            <a:r>
              <a:rPr lang="en-US" sz="2400" dirty="0"/>
              <a:t>Barrie Geurts (</a:t>
            </a:r>
            <a:r>
              <a:rPr lang="en-US" sz="2400" dirty="0" err="1"/>
              <a:t>locatiedirecteur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Afw</a:t>
            </a:r>
            <a:r>
              <a:rPr lang="en-US" sz="2400" dirty="0"/>
              <a:t>.  Natalie Brockotter (coach)</a:t>
            </a:r>
          </a:p>
        </p:txBody>
      </p:sp>
    </p:spTree>
    <p:extLst>
      <p:ext uri="{BB962C8B-B14F-4D97-AF65-F5344CB8AC3E}">
        <p14:creationId xmlns:p14="http://schemas.microsoft.com/office/powerpoint/2010/main" val="69299071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nl-NL" sz="3200" dirty="0">
                <a:latin typeface="Arial" charset="0"/>
              </a:rPr>
              <a:t>Programma</a:t>
            </a:r>
            <a:endParaRPr lang="nl-NL" dirty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Keuze vakkenpakket klas 4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Engelandreis klas 4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Mogelijkheid om met de coach van uw zoon/dochter te spreken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 rot="21358124">
            <a:off x="1239491" y="1251374"/>
            <a:ext cx="6118448" cy="1163216"/>
          </a:xfrm>
        </p:spPr>
        <p:txBody>
          <a:bodyPr/>
          <a:lstStyle/>
          <a:p>
            <a:pPr algn="l"/>
            <a:r>
              <a:rPr lang="nl-NL" sz="3200" b="1" i="1" u="sng" dirty="0">
                <a:latin typeface="Arial" charset="0"/>
              </a:rPr>
              <a:t>Het gekozen profiel en vakkenpakket </a:t>
            </a:r>
            <a:endParaRPr lang="nl-NL" sz="3200" dirty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153400" cy="3352800"/>
          </a:xfrm>
        </p:spPr>
        <p:txBody>
          <a:bodyPr/>
          <a:lstStyle/>
          <a:p>
            <a:pPr algn="l">
              <a:buFont typeface="Monotype Sorts" pitchFamily="-105" charset="2"/>
              <a:buChar char="§"/>
            </a:pPr>
            <a:endParaRPr lang="nl-NL" sz="2400" dirty="0">
              <a:latin typeface="Arial" charset="0"/>
            </a:endParaRPr>
          </a:p>
          <a:p>
            <a:pPr algn="l">
              <a:buFont typeface="Monotype Sorts" pitchFamily="-105" charset="2"/>
              <a:buChar char="§"/>
            </a:pPr>
            <a:endParaRPr lang="nl-NL" sz="2400" dirty="0">
              <a:latin typeface="Arial" charset="0"/>
            </a:endParaRPr>
          </a:p>
          <a:p>
            <a:pPr algn="l">
              <a:buFont typeface="Monotype Sorts" pitchFamily="-105" charset="2"/>
              <a:buNone/>
            </a:pP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81">
            <a:off x="4781205" y="4327486"/>
            <a:ext cx="2064818" cy="20648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vakken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40596"/>
            <a:ext cx="7848872" cy="41526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/>
                </a:solidFill>
              </a:rPr>
              <a:t>Nederlands, Engels + de vier gekozen vakken, eventueel een 7</a:t>
            </a:r>
            <a:r>
              <a:rPr lang="nl-NL" sz="2400" baseline="30000" dirty="0">
                <a:solidFill>
                  <a:schemeClr val="tx1"/>
                </a:solidFill>
              </a:rPr>
              <a:t>e</a:t>
            </a:r>
            <a:r>
              <a:rPr lang="nl-NL" sz="2400" dirty="0">
                <a:solidFill>
                  <a:schemeClr val="tx1"/>
                </a:solidFill>
              </a:rPr>
              <a:t> vak.</a:t>
            </a:r>
          </a:p>
          <a:p>
            <a:pPr>
              <a:lnSpc>
                <a:spcPct val="90000"/>
              </a:lnSpc>
            </a:pPr>
            <a:endParaRPr lang="nl-NL" sz="2400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400" i="1" dirty="0">
                <a:solidFill>
                  <a:schemeClr val="accent2"/>
                </a:solidFill>
              </a:rPr>
              <a:t>Maatschappijleer,</a:t>
            </a:r>
            <a:r>
              <a:rPr lang="nl-NL" sz="2400" dirty="0">
                <a:solidFill>
                  <a:schemeClr val="accent2"/>
                </a:solidFill>
              </a:rPr>
              <a:t> </a:t>
            </a:r>
            <a:r>
              <a:rPr lang="nl-NL" sz="2400" i="1" dirty="0">
                <a:solidFill>
                  <a:schemeClr val="accent2"/>
                </a:solidFill>
              </a:rPr>
              <a:t>lichamelijke opvoeding</a:t>
            </a:r>
            <a:r>
              <a:rPr lang="nl-NL" sz="2400" dirty="0">
                <a:solidFill>
                  <a:schemeClr val="accent2"/>
                </a:solidFill>
              </a:rPr>
              <a:t> en </a:t>
            </a:r>
            <a:r>
              <a:rPr lang="nl-NL" sz="2400" i="1" dirty="0">
                <a:solidFill>
                  <a:schemeClr val="accent2"/>
                </a:solidFill>
              </a:rPr>
              <a:t>Loopbaan Oriëntatie en Begeleiding</a:t>
            </a:r>
            <a:r>
              <a:rPr lang="nl-NL" sz="2400" dirty="0">
                <a:solidFill>
                  <a:schemeClr val="accent2"/>
                </a:solidFill>
              </a:rPr>
              <a:t> </a:t>
            </a:r>
            <a:r>
              <a:rPr lang="nl-NL" sz="2400" i="1" dirty="0">
                <a:solidFill>
                  <a:schemeClr val="accent2"/>
                </a:solidFill>
              </a:rPr>
              <a:t>(LOB) </a:t>
            </a:r>
            <a:r>
              <a:rPr lang="nl-NL" sz="2400" dirty="0">
                <a:solidFill>
                  <a:schemeClr val="tx1"/>
                </a:solidFill>
              </a:rPr>
              <a:t>zijn in klas 4 verplichte onderdelen die met een voldoende dienen te worden afgerond (diplomeringsvoorwaarde).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accent2"/>
                </a:solidFill>
              </a:rPr>
              <a:t>Profielwerkstuk</a:t>
            </a:r>
            <a:r>
              <a:rPr lang="nl-NL" sz="2400" dirty="0"/>
              <a:t>:  </a:t>
            </a:r>
            <a:r>
              <a:rPr lang="nl-NL" sz="2400" dirty="0">
                <a:solidFill>
                  <a:schemeClr val="tx1"/>
                </a:solidFill>
              </a:rPr>
              <a:t>moet voldoende worden afgerond.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53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6"/>
    </mc:Choice>
    <mc:Fallback xmlns="">
      <p:transition spd="slow" advTm="991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764354"/>
              </p:ext>
            </p:extLst>
          </p:nvPr>
        </p:nvGraphicFramePr>
        <p:xfrm>
          <a:off x="508396" y="188640"/>
          <a:ext cx="8456092" cy="64087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30401">
                  <a:extLst>
                    <a:ext uri="{9D8B030D-6E8A-4147-A177-3AD203B41FA5}">
                      <a16:colId xmlns:a16="http://schemas.microsoft.com/office/drawing/2014/main" val="926100126"/>
                    </a:ext>
                  </a:extLst>
                </a:gridCol>
                <a:gridCol w="2870280">
                  <a:extLst>
                    <a:ext uri="{9D8B030D-6E8A-4147-A177-3AD203B41FA5}">
                      <a16:colId xmlns:a16="http://schemas.microsoft.com/office/drawing/2014/main" val="161256704"/>
                    </a:ext>
                  </a:extLst>
                </a:gridCol>
                <a:gridCol w="2711144">
                  <a:extLst>
                    <a:ext uri="{9D8B030D-6E8A-4147-A177-3AD203B41FA5}">
                      <a16:colId xmlns:a16="http://schemas.microsoft.com/office/drawing/2014/main" val="2928638481"/>
                    </a:ext>
                  </a:extLst>
                </a:gridCol>
                <a:gridCol w="91505">
                  <a:extLst>
                    <a:ext uri="{9D8B030D-6E8A-4147-A177-3AD203B41FA5}">
                      <a16:colId xmlns:a16="http://schemas.microsoft.com/office/drawing/2014/main" val="1199083957"/>
                    </a:ext>
                  </a:extLst>
                </a:gridCol>
                <a:gridCol w="152762">
                  <a:extLst>
                    <a:ext uri="{9D8B030D-6E8A-4147-A177-3AD203B41FA5}">
                      <a16:colId xmlns:a16="http://schemas.microsoft.com/office/drawing/2014/main" val="254689987"/>
                    </a:ext>
                  </a:extLst>
                </a:gridCol>
              </a:tblGrid>
              <a:tr h="4996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GEMEENSCHAPPELIJK DEEL MAVO (VMBO-T)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(verplicht)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914212"/>
                  </a:ext>
                </a:extLst>
              </a:tr>
              <a:tr h="76367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Nederlands, Engels, Lichamelijke opvoeding, Kunstvakken 1*, Maatschappijleer, Profielwerkstuk, Loopbaanoriëntatie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 afgerond in leerjaar 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58700"/>
                  </a:ext>
                </a:extLst>
              </a:tr>
              <a:tr h="62259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je profiel en twee algemeen vormende vakken voor je profieldeel (verplicht)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24920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Techniek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Zorg en Welzijn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70295"/>
                  </a:ext>
                </a:extLst>
              </a:tr>
              <a:tr h="152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NaSk</a:t>
                      </a:r>
                      <a:r>
                        <a:rPr lang="nl-N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Wiskunde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Wiskunde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675572"/>
                  </a:ext>
                </a:extLst>
              </a:tr>
              <a:tr h="8694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KEUZE EXAMENVAK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twee vakken (vrij te kiezen)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Bespreek je doorstroomwens ALTIJD met je mentor EN decaan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95739"/>
                  </a:ext>
                </a:extLst>
              </a:tr>
              <a:tr h="177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Beeldende vorming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Nask1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Beeldende vorming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Nask1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Beeldende vorming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3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72"/>
    </mc:Choice>
    <mc:Fallback xmlns="">
      <p:transition spd="slow" advTm="13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983" y="1286020"/>
            <a:ext cx="6447501" cy="7175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Vakkenpakketkeuze</a:t>
            </a:r>
            <a:r>
              <a:rPr lang="en-US" dirty="0">
                <a:solidFill>
                  <a:srgbClr val="0070C0"/>
                </a:solidFill>
              </a:rPr>
              <a:t> in Magister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2675262" y="2477692"/>
            <a:ext cx="5019775" cy="1743396"/>
          </a:xfrm>
        </p:spPr>
        <p:txBody>
          <a:bodyPr>
            <a:normAutofit fontScale="85000" lnSpcReduction="10000"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Pakketkeuze uiterlijk vrijdag 17 maart invullen in Magister.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 invullen van dit formulier wijst zich vanzelf.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3" y="2477692"/>
            <a:ext cx="1628775" cy="3507581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 rot="10264494">
            <a:off x="2131898" y="5278249"/>
            <a:ext cx="1957770" cy="40474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5314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3"/>
    </mc:Choice>
    <mc:Fallback xmlns="">
      <p:transition spd="slow" advTm="432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0BB64-7158-4172-87FB-C727241A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260649"/>
            <a:ext cx="6447501" cy="1246682"/>
          </a:xfrm>
        </p:spPr>
        <p:txBody>
          <a:bodyPr>
            <a:normAutofit/>
          </a:bodyPr>
          <a:lstStyle/>
          <a:p>
            <a:r>
              <a:rPr lang="nl-NL" dirty="0"/>
              <a:t>Doorstroom havo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2B24553-DA51-44AD-89B2-444644667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248754"/>
              </p:ext>
            </p:extLst>
          </p:nvPr>
        </p:nvGraphicFramePr>
        <p:xfrm>
          <a:off x="521492" y="908720"/>
          <a:ext cx="8370988" cy="56886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92747">
                  <a:extLst>
                    <a:ext uri="{9D8B030D-6E8A-4147-A177-3AD203B41FA5}">
                      <a16:colId xmlns:a16="http://schemas.microsoft.com/office/drawing/2014/main" val="1962389383"/>
                    </a:ext>
                  </a:extLst>
                </a:gridCol>
                <a:gridCol w="2092747">
                  <a:extLst>
                    <a:ext uri="{9D8B030D-6E8A-4147-A177-3AD203B41FA5}">
                      <a16:colId xmlns:a16="http://schemas.microsoft.com/office/drawing/2014/main" val="3300328256"/>
                    </a:ext>
                  </a:extLst>
                </a:gridCol>
                <a:gridCol w="2092747">
                  <a:extLst>
                    <a:ext uri="{9D8B030D-6E8A-4147-A177-3AD203B41FA5}">
                      <a16:colId xmlns:a16="http://schemas.microsoft.com/office/drawing/2014/main" val="2427479337"/>
                    </a:ext>
                  </a:extLst>
                </a:gridCol>
                <a:gridCol w="2092747">
                  <a:extLst>
                    <a:ext uri="{9D8B030D-6E8A-4147-A177-3AD203B41FA5}">
                      <a16:colId xmlns:a16="http://schemas.microsoft.com/office/drawing/2014/main" val="1547572113"/>
                    </a:ext>
                  </a:extLst>
                </a:gridCol>
              </a:tblGrid>
              <a:tr h="379568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GEMEENSCHAPPELIJK DEEL</a:t>
                      </a:r>
                      <a:r>
                        <a:rPr lang="nl-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HAVO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(verplicht)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80615"/>
                  </a:ext>
                </a:extLst>
              </a:tr>
              <a:tr h="332264">
                <a:tc gridSpan="4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Nederlands, Engels, Lichamelijke opvoeding, Kunstvakken 1, Maatschappijleer, Profielwerkstuk, Loopbaanoriëntatie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844715"/>
                  </a:ext>
                </a:extLst>
              </a:tr>
              <a:tr h="485186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PROFIEL</a:t>
                      </a:r>
                      <a:endParaRPr lang="nl-N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je profiel en twee algemeen vormende vakken voor je profieldeel (verplicht)</a:t>
                      </a:r>
                      <a:endParaRPr lang="nl-N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31564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 en Techniek (NT)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 en Gezondheid (NG)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 en Maatschappij (EM)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Cultuur en Maatschappij (CM)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994009"/>
                  </a:ext>
                </a:extLst>
              </a:tr>
              <a:tr h="140663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Natuurkunde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Scheikunde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Informatica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 A of B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Scheikunde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 A of B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 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Frans of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Frans of Duits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Kunst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Frans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Duits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59823"/>
                  </a:ext>
                </a:extLst>
              </a:tr>
              <a:tr h="839465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KEUZE EXAMENVAK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2860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twee vakken (Vrij te kiezen uit bijv.:)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71189"/>
                  </a:ext>
                </a:extLst>
              </a:tr>
              <a:tr h="200654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Natuurkunde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Kunst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Wiskunde A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0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06"/>
    </mc:Choice>
    <mc:Fallback xmlns="">
      <p:transition spd="slow" advTm="1665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93DAB-30DC-A0D0-F6D7-F4346DF7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11" y="602128"/>
            <a:ext cx="6497947" cy="2009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chemeClr val="accent1"/>
                </a:solidFill>
              </a:rPr>
              <a:t>Engelandreis Jorismavo 2023</a:t>
            </a:r>
          </a:p>
        </p:txBody>
      </p:sp>
      <p:pic>
        <p:nvPicPr>
          <p:cNvPr id="1026" name="Picture 2" descr="Vlag van Groot-Brittannië - Wikipedia">
            <a:extLst>
              <a:ext uri="{FF2B5EF4-FFF2-40B4-BE49-F238E27FC236}">
                <a16:creationId xmlns:a16="http://schemas.microsoft.com/office/drawing/2014/main" id="{97481D3F-D2F3-4CEB-A3F6-35593D80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3" y="1698800"/>
            <a:ext cx="19002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F Pride of Calais and the White Cliffs of Dover, UK | White cliffs of dover,  Dover ferry, Dover england">
            <a:extLst>
              <a:ext uri="{FF2B5EF4-FFF2-40B4-BE49-F238E27FC236}">
                <a16:creationId xmlns:a16="http://schemas.microsoft.com/office/drawing/2014/main" id="{C440E89F-4098-7F17-79A5-F067AD3C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88" y="1432183"/>
            <a:ext cx="2625570" cy="13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 ik nou vind van... The Lion King, de musical?">
            <a:extLst>
              <a:ext uri="{FF2B5EF4-FFF2-40B4-BE49-F238E27FC236}">
                <a16:creationId xmlns:a16="http://schemas.microsoft.com/office/drawing/2014/main" id="{27CA65D4-DC81-2FED-E6E3-914F1F75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38" y="3142317"/>
            <a:ext cx="1937251" cy="12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CF9F882-A41C-FFD4-0664-A5E9EE4F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02483"/>
            <a:ext cx="2323600" cy="16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ity Of London Financiële District, Londen, Verenigd Koninkrijk  Royalty-Vrije Foto, Plaatjes, Beelden En Stock Fotografie. Image 93936263.">
            <a:extLst>
              <a:ext uri="{FF2B5EF4-FFF2-40B4-BE49-F238E27FC236}">
                <a16:creationId xmlns:a16="http://schemas.microsoft.com/office/drawing/2014/main" id="{06C0CE22-4ED0-DA9A-890E-DC055543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47" y="2877971"/>
            <a:ext cx="1581440" cy="17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ckingham Palace - Wikipedia">
            <a:extLst>
              <a:ext uri="{FF2B5EF4-FFF2-40B4-BE49-F238E27FC236}">
                <a16:creationId xmlns:a16="http://schemas.microsoft.com/office/drawing/2014/main" id="{439B75C5-7944-2CA3-D191-48107779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10" y="4537117"/>
            <a:ext cx="2011863" cy="13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fe Guards, Horse Guards, Whitehall | ロンドン, 歴史, ヨーロッパ">
            <a:extLst>
              <a:ext uri="{FF2B5EF4-FFF2-40B4-BE49-F238E27FC236}">
                <a16:creationId xmlns:a16="http://schemas.microsoft.com/office/drawing/2014/main" id="{58629FBC-C1E5-B832-2C06-1B0151C0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00560"/>
            <a:ext cx="959383" cy="12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ig Ben in Londen Bij De Lente Stock Afbeelding - Image of internationaal,  waarneming: 87329851">
            <a:extLst>
              <a:ext uri="{FF2B5EF4-FFF2-40B4-BE49-F238E27FC236}">
                <a16:creationId xmlns:a16="http://schemas.microsoft.com/office/drawing/2014/main" id="{70C364DB-15BB-AF7F-0FA4-19C69B8D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7069" y="4617940"/>
            <a:ext cx="869373" cy="13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atural History Museum verruilt Dippy voor blauwe vinvis | Historiek">
            <a:extLst>
              <a:ext uri="{FF2B5EF4-FFF2-40B4-BE49-F238E27FC236}">
                <a16:creationId xmlns:a16="http://schemas.microsoft.com/office/drawing/2014/main" id="{A0DE85F2-5399-BB6D-62B9-ECC6529A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78" y="4805795"/>
            <a:ext cx="1764786" cy="11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View from The Shard (Londen) - 2022 Alles wat u moet weten VOORDAT je  gaat - Tripadvisor">
            <a:extLst>
              <a:ext uri="{FF2B5EF4-FFF2-40B4-BE49-F238E27FC236}">
                <a16:creationId xmlns:a16="http://schemas.microsoft.com/office/drawing/2014/main" id="{338FAD52-0C4D-A3F1-8D4F-45CA3583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71" y="1103468"/>
            <a:ext cx="1799015" cy="17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wer of London | VisitBritain">
            <a:extLst>
              <a:ext uri="{FF2B5EF4-FFF2-40B4-BE49-F238E27FC236}">
                <a16:creationId xmlns:a16="http://schemas.microsoft.com/office/drawing/2014/main" id="{DACAA17E-98E7-D005-8FFA-FFF4E045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59" y="3260195"/>
            <a:ext cx="1655195" cy="24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ing Charles III - Age, Camilla &amp; Facts">
            <a:extLst>
              <a:ext uri="{FF2B5EF4-FFF2-40B4-BE49-F238E27FC236}">
                <a16:creationId xmlns:a16="http://schemas.microsoft.com/office/drawing/2014/main" id="{DC938166-67D7-4ACD-3C69-C01CE10D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82" y="1285103"/>
            <a:ext cx="1506977" cy="15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3985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6f4fee-2ca5-47cf-a179-b4374716942e" xsi:nil="true"/>
    <lcf76f155ced4ddcb4097134ff3c332f xmlns="b93d870d-66e6-4801-9cee-407a2a98cfdd">
      <Terms xmlns="http://schemas.microsoft.com/office/infopath/2007/PartnerControls"/>
    </lcf76f155ced4ddcb4097134ff3c332f>
    <SharedWithUsers xmlns="de6f4fee-2ca5-47cf-a179-b4374716942e">
      <UserInfo>
        <DisplayName>Tom van den Berge</DisplayName>
        <AccountId>33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E1AB429A56746AF6985875DCB56BB" ma:contentTypeVersion="14" ma:contentTypeDescription="Een nieuw document maken." ma:contentTypeScope="" ma:versionID="3a3c1804344668ec01c28ecc05e82c9e">
  <xsd:schema xmlns:xsd="http://www.w3.org/2001/XMLSchema" xmlns:xs="http://www.w3.org/2001/XMLSchema" xmlns:p="http://schemas.microsoft.com/office/2006/metadata/properties" xmlns:ns2="de6f4fee-2ca5-47cf-a179-b4374716942e" xmlns:ns3="b93d870d-66e6-4801-9cee-407a2a98cfdd" targetNamespace="http://schemas.microsoft.com/office/2006/metadata/properties" ma:root="true" ma:fieldsID="5d9a66fb7648535832ed941b96f8877e" ns2:_="" ns3:_="">
    <xsd:import namespace="de6f4fee-2ca5-47cf-a179-b4374716942e"/>
    <xsd:import namespace="b93d870d-66e6-4801-9cee-407a2a98c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f4fee-2ca5-47cf-a179-b437471694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a8f8076-04c6-43e2-a753-41ea887b2025}" ma:internalName="TaxCatchAll" ma:showField="CatchAllData" ma:web="de6f4fee-2ca5-47cf-a179-b43747169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d870d-66e6-4801-9cee-407a2a98c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41dc165-d112-4836-9b6c-011493290d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8C1B6-D5FF-47EE-9A1D-76CCCD11C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C6C33-65CA-4166-981F-78FE6AFDF22D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93d870d-66e6-4801-9cee-407a2a98cfdd"/>
    <ds:schemaRef ds:uri="de6f4fee-2ca5-47cf-a179-b4374716942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E67DA1-BA09-4C1A-AF12-711D2247CED7}">
  <ds:schemaRefs>
    <ds:schemaRef ds:uri="b93d870d-66e6-4801-9cee-407a2a98cfdd"/>
    <ds:schemaRef ds:uri="de6f4fee-2ca5-47cf-a179-b437471694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3613</TotalTime>
  <Words>761</Words>
  <Application>Microsoft Office PowerPoint</Application>
  <PresentationFormat>Diavoorstelling (4:3)</PresentationFormat>
  <Paragraphs>167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</vt:lpstr>
      <vt:lpstr>Google Sans</vt:lpstr>
      <vt:lpstr>Monotype Sorts</vt:lpstr>
      <vt:lpstr>Times New Roman</vt:lpstr>
      <vt:lpstr>Trebuchet MS</vt:lpstr>
      <vt:lpstr>Wingdings</vt:lpstr>
      <vt:lpstr>Wingdings 3</vt:lpstr>
      <vt:lpstr>Facet</vt:lpstr>
      <vt:lpstr>    Welkom</vt:lpstr>
      <vt:lpstr>Vanavond aanwezig</vt:lpstr>
      <vt:lpstr>Programma</vt:lpstr>
      <vt:lpstr>Het gekozen profiel en vakkenpakket </vt:lpstr>
      <vt:lpstr>De vakken</vt:lpstr>
      <vt:lpstr>PowerPoint-presentatie</vt:lpstr>
      <vt:lpstr>Vakkenpakketkeuze in Magister</vt:lpstr>
      <vt:lpstr>Doorstroom havo</vt:lpstr>
      <vt:lpstr>PowerPoint-presentatie</vt:lpstr>
      <vt:lpstr>Waarom kiezen we voor Londen?</vt:lpstr>
      <vt:lpstr>Engeland / Londen 2023 </vt:lpstr>
      <vt:lpstr>Paspoort verplicht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op de ouderavond van klas 2</dc:title>
  <dc:creator>Th. H. M. Smeets</dc:creator>
  <cp:lastModifiedBy>Barrie Geurts</cp:lastModifiedBy>
  <cp:revision>143</cp:revision>
  <cp:lastPrinted>2001-11-13T11:54:09Z</cp:lastPrinted>
  <dcterms:created xsi:type="dcterms:W3CDTF">2001-08-29T09:51:50Z</dcterms:created>
  <dcterms:modified xsi:type="dcterms:W3CDTF">2023-03-09T08:07:54Z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0x010100334E1AB429A56746AF6985875DCB56BB</vt:lpwstr>
  </property>
  <property fmtid="{D5CDD505-2E9C-101B-9397-08002B2CF9AE}" pid="3" name="MediaServiceImageTags">
    <vt:lpwstr/>
  </property>
</Properties>
</file>