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4"/>
  </p:sldMasterIdLst>
  <p:sldIdLst>
    <p:sldId id="256" r:id="rId5"/>
    <p:sldId id="283" r:id="rId6"/>
    <p:sldId id="285" r:id="rId7"/>
    <p:sldId id="286" r:id="rId8"/>
    <p:sldId id="269" r:id="rId9"/>
    <p:sldId id="287" r:id="rId10"/>
    <p:sldId id="288" r:id="rId11"/>
    <p:sldId id="289" r:id="rId12"/>
    <p:sldId id="292" r:id="rId13"/>
    <p:sldId id="291" r:id="rId14"/>
    <p:sldId id="294" r:id="rId15"/>
    <p:sldId id="295" r:id="rId16"/>
    <p:sldId id="281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rie Geurts" initials="BG" lastIdx="1" clrIdx="0">
    <p:extLst>
      <p:ext uri="{19B8F6BF-5375-455C-9EA6-DF929625EA0E}">
        <p15:presenceInfo xmlns:p15="http://schemas.microsoft.com/office/powerpoint/2012/main" userId="S::b.geurts@jorismavo.nl::522cb19b-22f8-4beb-aec1-a31209590c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 varScale="1">
        <p:scale>
          <a:sx n="96" d="100"/>
          <a:sy n="96" d="100"/>
        </p:scale>
        <p:origin x="63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39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25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2542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4501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4509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6068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47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09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544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27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548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962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142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54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227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23-3-2022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895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9BCBF-62CC-4504-8BEB-D8EB55B3D45A}" type="datetimeFigureOut">
              <a:rPr lang="nl-NL" smtClean="0"/>
              <a:t>23-3-2022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079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>
                <a:solidFill>
                  <a:schemeClr val="accent2"/>
                </a:solidFill>
              </a:rPr>
              <a:t>Eindexameninformatie  klas 4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dirty="0"/>
              <a:t>22 MAART 2022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49" y="6357851"/>
            <a:ext cx="1118618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54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75"/>
    </mc:Choice>
    <mc:Fallback xmlns="">
      <p:transition spd="slow" advTm="887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79D068C6-4566-4461-B82E-B76268390A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681931"/>
              </p:ext>
            </p:extLst>
          </p:nvPr>
        </p:nvGraphicFramePr>
        <p:xfrm>
          <a:off x="1370247" y="746449"/>
          <a:ext cx="7767503" cy="530187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598659">
                  <a:extLst>
                    <a:ext uri="{9D8B030D-6E8A-4147-A177-3AD203B41FA5}">
                      <a16:colId xmlns:a16="http://schemas.microsoft.com/office/drawing/2014/main" val="1076080018"/>
                    </a:ext>
                  </a:extLst>
                </a:gridCol>
                <a:gridCol w="730383">
                  <a:extLst>
                    <a:ext uri="{9D8B030D-6E8A-4147-A177-3AD203B41FA5}">
                      <a16:colId xmlns:a16="http://schemas.microsoft.com/office/drawing/2014/main" val="1189263394"/>
                    </a:ext>
                  </a:extLst>
                </a:gridCol>
                <a:gridCol w="405156">
                  <a:extLst>
                    <a:ext uri="{9D8B030D-6E8A-4147-A177-3AD203B41FA5}">
                      <a16:colId xmlns:a16="http://schemas.microsoft.com/office/drawing/2014/main" val="1715131367"/>
                    </a:ext>
                  </a:extLst>
                </a:gridCol>
                <a:gridCol w="920975">
                  <a:extLst>
                    <a:ext uri="{9D8B030D-6E8A-4147-A177-3AD203B41FA5}">
                      <a16:colId xmlns:a16="http://schemas.microsoft.com/office/drawing/2014/main" val="3866831492"/>
                    </a:ext>
                  </a:extLst>
                </a:gridCol>
                <a:gridCol w="1854782">
                  <a:extLst>
                    <a:ext uri="{9D8B030D-6E8A-4147-A177-3AD203B41FA5}">
                      <a16:colId xmlns:a16="http://schemas.microsoft.com/office/drawing/2014/main" val="732104043"/>
                    </a:ext>
                  </a:extLst>
                </a:gridCol>
                <a:gridCol w="257548">
                  <a:extLst>
                    <a:ext uri="{9D8B030D-6E8A-4147-A177-3AD203B41FA5}">
                      <a16:colId xmlns:a16="http://schemas.microsoft.com/office/drawing/2014/main" val="4219089595"/>
                    </a:ext>
                  </a:extLst>
                </a:gridCol>
              </a:tblGrid>
              <a:tr h="289227">
                <a:tc gridSpan="2">
                  <a:txBody>
                    <a:bodyPr/>
                    <a:lstStyle/>
                    <a:p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Voorbeeld 2: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endParaRPr lang="nl-NL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endParaRPr lang="nl-NL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endParaRPr lang="nl-NL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extLst>
                  <a:ext uri="{0D108BD9-81ED-4DB2-BD59-A6C34878D82A}">
                    <a16:rowId xmlns:a16="http://schemas.microsoft.com/office/drawing/2014/main" val="56409290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endParaRPr lang="nl-NL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extLst>
                  <a:ext uri="{0D108BD9-81ED-4DB2-BD59-A6C34878D82A}">
                    <a16:rowId xmlns:a16="http://schemas.microsoft.com/office/drawing/2014/main" val="2863853590"/>
                  </a:ext>
                </a:extLst>
              </a:tr>
              <a:tr h="468022">
                <a:tc>
                  <a:txBody>
                    <a:bodyPr/>
                    <a:lstStyle/>
                    <a:p>
                      <a:r>
                        <a:rPr lang="nl-NL" sz="1600" dirty="0">
                          <a:effectLst/>
                        </a:rPr>
                        <a:t>Vakken in het gemeenschappelijk deel: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SE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CE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EIND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897932"/>
                  </a:ext>
                </a:extLst>
              </a:tr>
              <a:tr h="289227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NE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6,1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4,5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5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356825"/>
                  </a:ext>
                </a:extLst>
              </a:tr>
              <a:tr h="289227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EN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</a:rPr>
                        <a:t>6,2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5,8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6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575961"/>
                  </a:ext>
                </a:extLst>
              </a:tr>
              <a:tr h="289227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MA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6,8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7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620908"/>
                  </a:ext>
                </a:extLst>
              </a:tr>
              <a:tr h="289227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Vakken in het profiel deel: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843497"/>
                  </a:ext>
                </a:extLst>
              </a:tr>
              <a:tr h="289227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WI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4,8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4,4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5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449381"/>
                  </a:ext>
                </a:extLst>
              </a:tr>
              <a:tr h="289227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NSK1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4,5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4,1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4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445944"/>
                  </a:ext>
                </a:extLst>
              </a:tr>
              <a:tr h="289227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Vakken in het vrije deel: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184580"/>
                  </a:ext>
                </a:extLst>
              </a:tr>
              <a:tr h="289227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EC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6,3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</a:rPr>
                        <a:t>6,1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6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443689"/>
                  </a:ext>
                </a:extLst>
              </a:tr>
              <a:tr h="289227">
                <a:tc>
                  <a:txBody>
                    <a:bodyPr/>
                    <a:lstStyle/>
                    <a:p>
                      <a:r>
                        <a:rPr lang="nl-NL" sz="1600" dirty="0">
                          <a:effectLst/>
                        </a:rPr>
                        <a:t>AK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7,3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6,8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7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733967"/>
                  </a:ext>
                </a:extLst>
              </a:tr>
              <a:tr h="289227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460417"/>
                  </a:ext>
                </a:extLst>
              </a:tr>
              <a:tr h="344318"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endParaRPr lang="nl-NL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extLst>
                  <a:ext uri="{0D108BD9-81ED-4DB2-BD59-A6C34878D82A}">
                    <a16:rowId xmlns:a16="http://schemas.microsoft.com/office/drawing/2014/main" val="2069736104"/>
                  </a:ext>
                </a:extLst>
              </a:tr>
              <a:tr h="289227">
                <a:tc gridSpan="4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Gemiddelde CE (met alle vakken): 5,28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solidFill>
                            <a:srgbClr val="FF0000"/>
                          </a:solidFill>
                          <a:effectLst/>
                        </a:rPr>
                        <a:t>GEZAKT</a:t>
                      </a:r>
                      <a:endParaRPr lang="nl-NL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endParaRPr lang="nl-NL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extLst>
                  <a:ext uri="{0D108BD9-81ED-4DB2-BD59-A6C34878D82A}">
                    <a16:rowId xmlns:a16="http://schemas.microsoft.com/office/drawing/2014/main" val="3163916165"/>
                  </a:ext>
                </a:extLst>
              </a:tr>
              <a:tr h="365607"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>
                  <a:txBody>
                    <a:bodyPr/>
                    <a:lstStyle/>
                    <a:p>
                      <a:endParaRPr lang="nl-NL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extLst>
                  <a:ext uri="{0D108BD9-81ED-4DB2-BD59-A6C34878D82A}">
                    <a16:rowId xmlns:a16="http://schemas.microsoft.com/office/drawing/2014/main" val="4009305442"/>
                  </a:ext>
                </a:extLst>
              </a:tr>
              <a:tr h="289227">
                <a:tc gridSpan="4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Gemiddelde CE (zonder Nask1): 5,52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sz="1600" dirty="0">
                          <a:effectLst/>
                        </a:rPr>
                        <a:t>GESLAAGD (2021)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34" marR="30334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10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449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79D068C6-4566-4461-B82E-B76268390A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633643"/>
              </p:ext>
            </p:extLst>
          </p:nvPr>
        </p:nvGraphicFramePr>
        <p:xfrm>
          <a:off x="1311881" y="359923"/>
          <a:ext cx="8092729" cy="5911133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300760">
                  <a:extLst>
                    <a:ext uri="{9D8B030D-6E8A-4147-A177-3AD203B41FA5}">
                      <a16:colId xmlns:a16="http://schemas.microsoft.com/office/drawing/2014/main" val="1076080018"/>
                    </a:ext>
                  </a:extLst>
                </a:gridCol>
                <a:gridCol w="669921">
                  <a:extLst>
                    <a:ext uri="{9D8B030D-6E8A-4147-A177-3AD203B41FA5}">
                      <a16:colId xmlns:a16="http://schemas.microsoft.com/office/drawing/2014/main" val="1189263394"/>
                    </a:ext>
                  </a:extLst>
                </a:gridCol>
                <a:gridCol w="669921">
                  <a:extLst>
                    <a:ext uri="{9D8B030D-6E8A-4147-A177-3AD203B41FA5}">
                      <a16:colId xmlns:a16="http://schemas.microsoft.com/office/drawing/2014/main" val="2265725364"/>
                    </a:ext>
                  </a:extLst>
                </a:gridCol>
                <a:gridCol w="669921">
                  <a:extLst>
                    <a:ext uri="{9D8B030D-6E8A-4147-A177-3AD203B41FA5}">
                      <a16:colId xmlns:a16="http://schemas.microsoft.com/office/drawing/2014/main" val="1715131367"/>
                    </a:ext>
                  </a:extLst>
                </a:gridCol>
                <a:gridCol w="844736">
                  <a:extLst>
                    <a:ext uri="{9D8B030D-6E8A-4147-A177-3AD203B41FA5}">
                      <a16:colId xmlns:a16="http://schemas.microsoft.com/office/drawing/2014/main" val="3866831492"/>
                    </a:ext>
                  </a:extLst>
                </a:gridCol>
                <a:gridCol w="1701242">
                  <a:extLst>
                    <a:ext uri="{9D8B030D-6E8A-4147-A177-3AD203B41FA5}">
                      <a16:colId xmlns:a16="http://schemas.microsoft.com/office/drawing/2014/main" val="732104043"/>
                    </a:ext>
                  </a:extLst>
                </a:gridCol>
                <a:gridCol w="236228">
                  <a:extLst>
                    <a:ext uri="{9D8B030D-6E8A-4147-A177-3AD203B41FA5}">
                      <a16:colId xmlns:a16="http://schemas.microsoft.com/office/drawing/2014/main" val="4219089595"/>
                    </a:ext>
                  </a:extLst>
                </a:gridCol>
              </a:tblGrid>
              <a:tr h="183753">
                <a:tc gridSpan="2">
                  <a:txBody>
                    <a:bodyPr/>
                    <a:lstStyle/>
                    <a:p>
                      <a: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Voorbeeld 3:</a:t>
                      </a:r>
                      <a:endParaRPr lang="nl-N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latin typeface="+mn-lt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6409290"/>
                  </a:ext>
                </a:extLst>
              </a:tr>
              <a:tr h="283609">
                <a:tc>
                  <a:txBody>
                    <a:bodyPr/>
                    <a:lstStyle/>
                    <a:p>
                      <a:endParaRPr lang="nl-NL" sz="16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latin typeface="+mn-lt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42164471"/>
                  </a:ext>
                </a:extLst>
              </a:tr>
              <a:tr h="478207">
                <a:tc>
                  <a:txBody>
                    <a:bodyPr/>
                    <a:lstStyle/>
                    <a:p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Vakken in het gemeenschappelijk deel: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EIND</a:t>
                      </a:r>
                      <a:endParaRPr lang="nl-N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r>
                        <a:rPr lang="nl-NL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317396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endParaRPr lang="nl-N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r>
                        <a:rPr lang="nl-NL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853590"/>
                  </a:ext>
                </a:extLst>
              </a:tr>
              <a:tr h="458931">
                <a:tc>
                  <a:txBody>
                    <a:bodyPr/>
                    <a:lstStyle/>
                    <a:p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r>
                        <a:rPr lang="nl-NL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897932"/>
                  </a:ext>
                </a:extLst>
              </a:tr>
              <a:tr h="283609">
                <a:tc>
                  <a:txBody>
                    <a:bodyPr/>
                    <a:lstStyle/>
                    <a:p>
                      <a: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endParaRPr lang="nl-N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r>
                        <a:rPr lang="nl-NL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356825"/>
                  </a:ext>
                </a:extLst>
              </a:tr>
              <a:tr h="283609">
                <a:tc>
                  <a:txBody>
                    <a:bodyPr/>
                    <a:lstStyle/>
                    <a:p>
                      <a: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Vakken in het profiel deel:</a:t>
                      </a:r>
                      <a:endParaRPr lang="nl-N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r>
                        <a:rPr lang="nl-NL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575961"/>
                  </a:ext>
                </a:extLst>
              </a:tr>
              <a:tr h="283609">
                <a:tc>
                  <a:txBody>
                    <a:bodyPr/>
                    <a:lstStyle/>
                    <a:p>
                      <a: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</a:t>
                      </a:r>
                      <a:endParaRPr lang="nl-N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nl-N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r>
                        <a:rPr lang="nl-NL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620908"/>
                  </a:ext>
                </a:extLst>
              </a:tr>
              <a:tr h="283609">
                <a:tc>
                  <a:txBody>
                    <a:bodyPr/>
                    <a:lstStyle/>
                    <a:p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nl-N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r>
                        <a:rPr lang="nl-NL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843497"/>
                  </a:ext>
                </a:extLst>
              </a:tr>
              <a:tr h="283609">
                <a:tc>
                  <a:txBody>
                    <a:bodyPr/>
                    <a:lstStyle/>
                    <a:p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Vakken in het vrije deel: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r>
                        <a:rPr lang="nl-NL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449381"/>
                  </a:ext>
                </a:extLst>
              </a:tr>
              <a:tr h="283609">
                <a:tc>
                  <a:txBody>
                    <a:bodyPr/>
                    <a:lstStyle/>
                    <a:p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GS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nl-N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r>
                        <a:rPr lang="nl-NL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445944"/>
                  </a:ext>
                </a:extLst>
              </a:tr>
              <a:tr h="283609">
                <a:tc>
                  <a:txBody>
                    <a:bodyPr/>
                    <a:lstStyle/>
                    <a:p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BHA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nl-N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r>
                        <a:rPr lang="nl-NL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184580"/>
                  </a:ext>
                </a:extLst>
              </a:tr>
              <a:tr h="283609">
                <a:tc>
                  <a:txBody>
                    <a:bodyPr/>
                    <a:lstStyle/>
                    <a:p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r>
                        <a:rPr lang="nl-NL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443689"/>
                  </a:ext>
                </a:extLst>
              </a:tr>
              <a:tr h="283609"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latin typeface="+mn-lt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15733967"/>
                  </a:ext>
                </a:extLst>
              </a:tr>
              <a:tr h="283609">
                <a:tc gridSpan="4">
                  <a:txBody>
                    <a:bodyPr/>
                    <a:lstStyle/>
                    <a:p>
                      <a: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Gemiddelde CE (met alle vakken): 5,13</a:t>
                      </a:r>
                      <a:endParaRPr lang="nl-N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GEZAKT</a:t>
                      </a:r>
                      <a:endParaRPr lang="nl-N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latin typeface="+mn-lt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89460417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latin typeface="+mn-lt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69736104"/>
                  </a:ext>
                </a:extLst>
              </a:tr>
              <a:tr h="283609">
                <a:tc gridSpan="4">
                  <a:txBody>
                    <a:bodyPr/>
                    <a:lstStyle/>
                    <a:p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Gemiddelde CE (zonder biologie): 5,34</a:t>
                      </a:r>
                      <a:endParaRPr lang="nl-NL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sz="16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GEZAKT</a:t>
                      </a:r>
                      <a: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(2021)</a:t>
                      </a:r>
                      <a:endParaRPr lang="nl-N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>
                        <a:latin typeface="+mn-lt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63916165"/>
                  </a:ext>
                </a:extLst>
              </a:tr>
              <a:tr h="358505"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latin typeface="+mn-lt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09305442"/>
                  </a:ext>
                </a:extLst>
              </a:tr>
              <a:tr h="283609">
                <a:tc gridSpan="7">
                  <a:txBody>
                    <a:bodyPr/>
                    <a:lstStyle/>
                    <a:p>
                      <a: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HEREXAMEN: een CE-cijfer verbeteren met 0,16 x 5 = </a:t>
                      </a:r>
                      <a:r>
                        <a:rPr lang="nl-NL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om te slagen!</a:t>
                      </a:r>
                      <a:endParaRPr lang="nl-NL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10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38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75A178-1BCC-44D5-B204-1A7253555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Diplomauitreiking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E4D43FC-1F36-4C09-B61E-27431978A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Donderdag</a:t>
            </a:r>
            <a:r>
              <a:rPr lang="en-US" dirty="0"/>
              <a:t> 14 </a:t>
            </a:r>
            <a:r>
              <a:rPr lang="en-US" dirty="0" err="1"/>
              <a:t>juli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1C293A6-FCF5-46F7-9D3E-BAC8A960F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794" y="3429000"/>
            <a:ext cx="3861559" cy="255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820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Bedankt voor uw aandacht!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2AE7F44-63BC-49EB-B781-95F0E1E23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Vragen</a:t>
            </a:r>
            <a:r>
              <a:rPr lang="en-US" dirty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958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344"/>
    </mc:Choice>
    <mc:Fallback xmlns="">
      <p:transition spd="slow" advTm="2534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1CA68A-8BCB-45DE-9CF9-AC613A92F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34767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A</a:t>
            </a:r>
            <a:r>
              <a:rPr lang="nl-NL" dirty="0" err="1">
                <a:solidFill>
                  <a:schemeClr val="accent2"/>
                </a:solidFill>
              </a:rPr>
              <a:t>genda</a:t>
            </a:r>
            <a:r>
              <a:rPr lang="nl-NL" dirty="0">
                <a:solidFill>
                  <a:schemeClr val="accent2"/>
                </a:solidFill>
              </a:rPr>
              <a:t>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FC2124-5F16-4E2C-9C54-9569025F4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welkom</a:t>
            </a:r>
          </a:p>
          <a:p>
            <a:r>
              <a:rPr lang="nl-NL" dirty="0"/>
              <a:t>belangrijke data</a:t>
            </a:r>
          </a:p>
          <a:p>
            <a:r>
              <a:rPr lang="nl-NL" dirty="0"/>
              <a:t>het centraal schriftelijk eindexamen (CSE)</a:t>
            </a:r>
          </a:p>
          <a:p>
            <a:pPr lvl="2"/>
            <a:r>
              <a:rPr lang="nl-NL" sz="1600" dirty="0"/>
              <a:t>data</a:t>
            </a:r>
          </a:p>
          <a:p>
            <a:pPr lvl="2"/>
            <a:r>
              <a:rPr lang="nl-NL" sz="1600" dirty="0"/>
              <a:t>wijzigingen</a:t>
            </a:r>
          </a:p>
          <a:p>
            <a:pPr lvl="2"/>
            <a:r>
              <a:rPr lang="nl-NL" sz="1600" dirty="0"/>
              <a:t>slaag-zakregeling</a:t>
            </a:r>
          </a:p>
          <a:p>
            <a:pPr lvl="2"/>
            <a:r>
              <a:rPr lang="nl-NL" sz="1600" dirty="0"/>
              <a:t>rekenvoorbeelden </a:t>
            </a:r>
          </a:p>
          <a:p>
            <a:r>
              <a:rPr lang="nl-NL" dirty="0"/>
              <a:t>diploma-uitreiking</a:t>
            </a:r>
          </a:p>
          <a:p>
            <a:pPr marL="914400" lvl="2" indent="0">
              <a:buNone/>
            </a:pPr>
            <a:endParaRPr lang="nl-NL" sz="1600" dirty="0"/>
          </a:p>
          <a:p>
            <a:pPr lvl="2"/>
            <a:endParaRPr lang="nl-NL" dirty="0"/>
          </a:p>
          <a:p>
            <a:pPr lvl="2"/>
            <a:endParaRPr lang="nl-NL" dirty="0"/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3145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87AFAE00-097E-420C-981C-06F3F7585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61112"/>
            <a:ext cx="8596668" cy="732817"/>
          </a:xfrm>
        </p:spPr>
        <p:txBody>
          <a:bodyPr/>
          <a:lstStyle/>
          <a:p>
            <a:r>
              <a:rPr lang="en-US" dirty="0" err="1"/>
              <a:t>Tijdpad</a:t>
            </a:r>
            <a:r>
              <a:rPr lang="en-US" dirty="0"/>
              <a:t> </a:t>
            </a:r>
            <a:r>
              <a:rPr lang="en-US" dirty="0" err="1"/>
              <a:t>richting</a:t>
            </a:r>
            <a:r>
              <a:rPr lang="en-US" dirty="0"/>
              <a:t> het examen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0604EB-2D8F-4C52-B37D-B1A85F6D3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3536"/>
            <a:ext cx="8596668" cy="504127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nl-NL" dirty="0">
                <a:solidFill>
                  <a:srgbClr val="0070C0"/>
                </a:solidFill>
                <a:latin typeface="Arial" charset="0"/>
              </a:rPr>
              <a:t>half maart</a:t>
            </a:r>
            <a:r>
              <a:rPr lang="nl-NL" dirty="0">
                <a:solidFill>
                  <a:srgbClr val="FF3300"/>
                </a:solidFill>
                <a:latin typeface="Arial" charset="0"/>
              </a:rPr>
              <a:t>			</a:t>
            </a:r>
            <a:r>
              <a:rPr lang="nl-NL" dirty="0">
                <a:solidFill>
                  <a:schemeClr val="tx1"/>
                </a:solidFill>
                <a:latin typeface="Arial" charset="0"/>
              </a:rPr>
              <a:t>Het examen is opgestart met het C.P.E. (centraal praktisch 						examen) voor de kandidaten handvaardigheid. </a:t>
            </a:r>
            <a:br>
              <a:rPr lang="nl-NL" dirty="0">
                <a:solidFill>
                  <a:schemeClr val="tx1"/>
                </a:solidFill>
                <a:latin typeface="Arial" charset="0"/>
              </a:rPr>
            </a:br>
            <a:r>
              <a:rPr lang="nl-NL" dirty="0">
                <a:solidFill>
                  <a:schemeClr val="tx1"/>
                </a:solidFill>
                <a:latin typeface="Arial" charset="0"/>
              </a:rPr>
              <a:t>					Dhr. Verhelst en Mw. Courbois zijn de examinatoren. </a:t>
            </a:r>
            <a:br>
              <a:rPr lang="nl-NL" dirty="0">
                <a:solidFill>
                  <a:schemeClr val="tx1"/>
                </a:solidFill>
                <a:latin typeface="Arial" charset="0"/>
              </a:rPr>
            </a:br>
            <a:endParaRPr lang="nl-NL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nl-NL" dirty="0">
                <a:solidFill>
                  <a:srgbClr val="0070C0"/>
                </a:solidFill>
                <a:latin typeface="Arial" charset="0"/>
              </a:rPr>
              <a:t>15 maart	</a:t>
            </a:r>
            <a:r>
              <a:rPr lang="nl-NL" dirty="0">
                <a:solidFill>
                  <a:schemeClr val="tx1"/>
                </a:solidFill>
                <a:latin typeface="Arial" charset="0"/>
              </a:rPr>
              <a:t>		Presentatie profielwerkstukken</a:t>
            </a:r>
          </a:p>
          <a:p>
            <a:pPr>
              <a:lnSpc>
                <a:spcPct val="90000"/>
              </a:lnSpc>
            </a:pPr>
            <a:endParaRPr lang="nl-NL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nl-NL" dirty="0">
                <a:solidFill>
                  <a:srgbClr val="0070C0"/>
                </a:solidFill>
                <a:latin typeface="Arial" charset="0"/>
              </a:rPr>
              <a:t>22 maart	</a:t>
            </a:r>
            <a:r>
              <a:rPr lang="nl-NL" dirty="0">
                <a:solidFill>
                  <a:schemeClr val="tx1"/>
                </a:solidFill>
                <a:latin typeface="Arial" charset="0"/>
              </a:rPr>
              <a:t>		Rekentoets (voor kandidaten zonder wiskunde)</a:t>
            </a:r>
          </a:p>
          <a:p>
            <a:pPr marL="0" indent="0" algn="ctr">
              <a:lnSpc>
                <a:spcPct val="90000"/>
              </a:lnSpc>
              <a:buNone/>
            </a:pPr>
            <a:endParaRPr lang="nl-NL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nl-NL" dirty="0">
                <a:solidFill>
                  <a:srgbClr val="0070C0"/>
                </a:solidFill>
              </a:rPr>
              <a:t>4 t/m 8 april </a:t>
            </a:r>
            <a:r>
              <a:rPr lang="nl-NL" dirty="0">
                <a:solidFill>
                  <a:schemeClr val="tx1"/>
                </a:solidFill>
              </a:rPr>
              <a:t>		</a:t>
            </a:r>
            <a:r>
              <a:rPr lang="nl-NL" b="1" dirty="0">
                <a:solidFill>
                  <a:schemeClr val="tx1"/>
                </a:solidFill>
              </a:rPr>
              <a:t>Schoolexamen 3 </a:t>
            </a:r>
            <a:r>
              <a:rPr lang="nl-NL" dirty="0">
                <a:solidFill>
                  <a:schemeClr val="tx1"/>
                </a:solidFill>
              </a:rPr>
              <a:t>(in de gymzaal)</a:t>
            </a:r>
            <a:endParaRPr lang="nl-NL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nl-NL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nl-NL" dirty="0">
                <a:solidFill>
                  <a:srgbClr val="0070C0"/>
                </a:solidFill>
              </a:rPr>
              <a:t>11 april </a:t>
            </a:r>
            <a:r>
              <a:rPr lang="nl-NL" dirty="0">
                <a:solidFill>
                  <a:schemeClr val="tx1"/>
                </a:solidFill>
              </a:rPr>
              <a:t>			</a:t>
            </a:r>
            <a:r>
              <a:rPr lang="nl-NL" dirty="0">
                <a:solidFill>
                  <a:schemeClr val="tx1"/>
                </a:solidFill>
                <a:latin typeface="Arial" charset="0"/>
              </a:rPr>
              <a:t>Uiterste datum voor de aanvraag van de herkansingen</a:t>
            </a:r>
            <a:br>
              <a:rPr lang="nl-NL" dirty="0">
                <a:solidFill>
                  <a:schemeClr val="tx1"/>
                </a:solidFill>
                <a:latin typeface="Arial" charset="0"/>
              </a:rPr>
            </a:br>
            <a:r>
              <a:rPr lang="nl-NL" dirty="0">
                <a:solidFill>
                  <a:schemeClr val="tx1"/>
                </a:solidFill>
                <a:latin typeface="Arial" charset="0"/>
              </a:rPr>
              <a:t>					(digitaal aanvragen via Microsoft Forms)</a:t>
            </a:r>
            <a:endParaRPr lang="nl-NL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nl-NL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en-US" sz="1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 </a:t>
            </a:r>
            <a:r>
              <a:rPr lang="en-US" sz="1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  <a:r>
              <a:rPr 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Herkansingen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schoolexamens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nl-NL" sz="1800" dirty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maximal 3 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</a:rPr>
              <a:t>herkansingen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 + 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</a:rPr>
              <a:t>maatschappijleer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)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endParaRPr lang="nl-NL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nl-NL" dirty="0">
                <a:solidFill>
                  <a:srgbClr val="0070C0"/>
                </a:solidFill>
              </a:rPr>
              <a:t>15 april</a:t>
            </a:r>
            <a:r>
              <a:rPr lang="nl-NL" dirty="0">
                <a:solidFill>
                  <a:schemeClr val="tx1"/>
                </a:solidFill>
              </a:rPr>
              <a:t>			Cijfers in Magister zijn volledig bijgewerkt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NL" dirty="0">
                <a:solidFill>
                  <a:srgbClr val="0070C0"/>
                </a:solidFill>
              </a:rPr>
              <a:t>	</a:t>
            </a:r>
            <a:r>
              <a:rPr lang="nl-NL" dirty="0">
                <a:solidFill>
                  <a:schemeClr val="tx1"/>
                </a:solidFill>
              </a:rPr>
              <a:t>		</a:t>
            </a:r>
            <a:endParaRPr lang="nl-NL" dirty="0"/>
          </a:p>
          <a:p>
            <a:pPr>
              <a:lnSpc>
                <a:spcPct val="90000"/>
              </a:lnSpc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7004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6BA25E-0D7C-41D6-BCA6-BEE994F06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79508"/>
            <a:ext cx="8596668" cy="58477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en-US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- Galafeest ( Wijnfort Lent)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nl-NL" dirty="0">
                <a:solidFill>
                  <a:srgbClr val="0070C0"/>
                </a:solidFill>
              </a:rPr>
              <a:t>19 april</a:t>
            </a:r>
            <a:r>
              <a:rPr lang="nl-NL" dirty="0">
                <a:solidFill>
                  <a:schemeClr val="tx1"/>
                </a:solidFill>
              </a:rPr>
              <a:t>		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	-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Pta-4 moet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volledig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afgerond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- Rapportvergadering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endParaRPr lang="nl-NL" sz="1800" dirty="0">
              <a:solidFill>
                <a:schemeClr val="tx1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solidFill>
                <a:schemeClr val="tx1"/>
              </a:solidFill>
              <a:latin typeface="Arial" charset="0"/>
            </a:endParaRPr>
          </a:p>
          <a:p>
            <a:r>
              <a:rPr lang="nl-NL" dirty="0">
                <a:solidFill>
                  <a:srgbClr val="0070C0"/>
                </a:solidFill>
              </a:rPr>
              <a:t>20 april	</a:t>
            </a:r>
            <a:r>
              <a:rPr lang="nl-NL" dirty="0">
                <a:solidFill>
                  <a:schemeClr val="tx1"/>
                </a:solidFill>
              </a:rPr>
              <a:t>		- </a:t>
            </a:r>
            <a:r>
              <a:rPr lang="nl-NL" b="1" dirty="0">
                <a:solidFill>
                  <a:schemeClr val="tx1"/>
                </a:solidFill>
              </a:rPr>
              <a:t>Rapport 3 + akkoordverklaring SE-cijfers </a:t>
            </a:r>
            <a:br>
              <a:rPr lang="nl-NL" b="1" dirty="0">
                <a:solidFill>
                  <a:schemeClr val="tx1"/>
                </a:solidFill>
              </a:rPr>
            </a:br>
            <a:r>
              <a:rPr lang="nl-NL" b="1" dirty="0">
                <a:solidFill>
                  <a:schemeClr val="tx1"/>
                </a:solidFill>
              </a:rPr>
              <a:t>					   mee naar huis</a:t>
            </a:r>
          </a:p>
          <a:p>
            <a:endParaRPr lang="nl-NL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en-US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  <a:r>
              <a:rPr lang="nl-N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Instructie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centraal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examen per mail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ouders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en-US" sz="17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7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uiterste</a:t>
            </a:r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inleverdatum</a:t>
            </a:r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akkoordverklaring</a:t>
            </a:r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SE-</a:t>
            </a:r>
            <a:r>
              <a:rPr lang="en-US" sz="17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cijfers</a:t>
            </a:r>
            <a:b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- </a:t>
            </a:r>
            <a:r>
              <a:rPr lang="en-US" sz="17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laatste</a:t>
            </a:r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lesdag</a:t>
            </a:r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</a:t>
            </a:r>
            <a:r>
              <a:rPr lang="en-US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</a:t>
            </a:r>
          </a:p>
          <a:p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7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april t/m 6 mei  </a:t>
            </a:r>
            <a:r>
              <a:rPr lang="nl-NL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meivakantie</a:t>
            </a:r>
          </a:p>
        </p:txBody>
      </p:sp>
    </p:spTree>
    <p:extLst>
      <p:ext uri="{BB962C8B-B14F-4D97-AF65-F5344CB8AC3E}">
        <p14:creationId xmlns:p14="http://schemas.microsoft.com/office/powerpoint/2010/main" val="3618548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Het centraal examen</a:t>
            </a:r>
            <a:br>
              <a:rPr lang="nl-NL" dirty="0">
                <a:solidFill>
                  <a:schemeClr val="accent2"/>
                </a:solidFill>
              </a:rPr>
            </a:br>
            <a:br>
              <a:rPr lang="nl-NL" dirty="0">
                <a:solidFill>
                  <a:schemeClr val="accent2"/>
                </a:solidFill>
              </a:rPr>
            </a:br>
            <a:endParaRPr lang="nl-NL" sz="2700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-2558415" y="1451462"/>
            <a:ext cx="11180618" cy="3880773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08" y="6537124"/>
            <a:ext cx="1221365" cy="266237"/>
          </a:xfrm>
          <a:prstGeom prst="rect">
            <a:avLst/>
          </a:prstGeom>
        </p:spPr>
      </p:pic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2F5F4691-58E6-474E-A3B5-506A01FD3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86721"/>
              </p:ext>
            </p:extLst>
          </p:nvPr>
        </p:nvGraphicFramePr>
        <p:xfrm>
          <a:off x="677334" y="1553866"/>
          <a:ext cx="8100906" cy="4244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9706">
                  <a:extLst>
                    <a:ext uri="{9D8B030D-6E8A-4147-A177-3AD203B41FA5}">
                      <a16:colId xmlns:a16="http://schemas.microsoft.com/office/drawing/2014/main" val="3157544683"/>
                    </a:ext>
                  </a:extLst>
                </a:gridCol>
                <a:gridCol w="2700600">
                  <a:extLst>
                    <a:ext uri="{9D8B030D-6E8A-4147-A177-3AD203B41FA5}">
                      <a16:colId xmlns:a16="http://schemas.microsoft.com/office/drawing/2014/main" val="4000845579"/>
                    </a:ext>
                  </a:extLst>
                </a:gridCol>
                <a:gridCol w="2700600">
                  <a:extLst>
                    <a:ext uri="{9D8B030D-6E8A-4147-A177-3AD203B41FA5}">
                      <a16:colId xmlns:a16="http://schemas.microsoft.com/office/drawing/2014/main" val="3720490652"/>
                    </a:ext>
                  </a:extLst>
                </a:gridCol>
              </a:tblGrid>
              <a:tr h="565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Tijdvak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Afname dagen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Bekendmaking N-termen (uitslag)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2571074"/>
                  </a:ext>
                </a:extLst>
              </a:tr>
              <a:tr h="10200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Tijdvak 1:</a:t>
                      </a:r>
                      <a:b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nl-NL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Eerste afnames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i="0" baseline="0" dirty="0">
                          <a:solidFill>
                            <a:schemeClr val="tx1"/>
                          </a:solidFill>
                          <a:effectLst/>
                        </a:rPr>
                        <a:t>12 mei t/m 24 mei</a:t>
                      </a:r>
                      <a:endParaRPr lang="nl-NL" sz="1600" b="1" i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i="0" baseline="0">
                          <a:solidFill>
                            <a:schemeClr val="tx1"/>
                          </a:solidFill>
                          <a:effectLst/>
                        </a:rPr>
                        <a:t>9 juni</a:t>
                      </a:r>
                      <a:endParaRPr lang="nl-NL" sz="1600" b="1" i="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7550755"/>
                  </a:ext>
                </a:extLst>
              </a:tr>
              <a:tr h="1474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Tijdvak 2: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Eerste afnames en herkansingen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i="0" baseline="0" dirty="0">
                          <a:solidFill>
                            <a:schemeClr val="tx1"/>
                          </a:solidFill>
                          <a:effectLst/>
                        </a:rPr>
                        <a:t>13 juni t/m 24 juni</a:t>
                      </a:r>
                      <a:endParaRPr lang="nl-NL" sz="1600" b="1" i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i="0" baseline="0" dirty="0">
                          <a:solidFill>
                            <a:schemeClr val="tx1"/>
                          </a:solidFill>
                          <a:effectLst/>
                        </a:rPr>
                        <a:t>1 juli</a:t>
                      </a:r>
                      <a:endParaRPr lang="nl-NL" sz="1600" b="1" i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8546225"/>
                  </a:ext>
                </a:extLst>
              </a:tr>
              <a:tr h="1184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Tijdvak 3: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herkansingen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i="0" baseline="0">
                          <a:solidFill>
                            <a:schemeClr val="tx1"/>
                          </a:solidFill>
                          <a:effectLst/>
                        </a:rPr>
                        <a:t>5 juli t/m 8 juli</a:t>
                      </a:r>
                      <a:endParaRPr lang="nl-NL" sz="1600" b="1" i="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i="0" baseline="0" dirty="0">
                          <a:solidFill>
                            <a:schemeClr val="tx1"/>
                          </a:solidFill>
                          <a:effectLst/>
                        </a:rPr>
                        <a:t>14 juli</a:t>
                      </a:r>
                      <a:endParaRPr lang="nl-NL" sz="1600" b="1" i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1806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0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582"/>
    </mc:Choice>
    <mc:Fallback xmlns="">
      <p:transition spd="slow" advTm="11458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8A0C23-5D71-4281-94E0-15C4D305C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0752"/>
          </a:xfrm>
        </p:spPr>
        <p:txBody>
          <a:bodyPr/>
          <a:lstStyle/>
          <a:p>
            <a:r>
              <a:rPr lang="en-US" dirty="0" err="1"/>
              <a:t>Wijzigingen</a:t>
            </a:r>
            <a:r>
              <a:rPr lang="en-US" dirty="0"/>
              <a:t> </a:t>
            </a:r>
            <a:r>
              <a:rPr lang="en-US" dirty="0" err="1"/>
              <a:t>centraal</a:t>
            </a:r>
            <a:r>
              <a:rPr lang="en-US" dirty="0"/>
              <a:t> examen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5AE1A7-E39B-4D51-98A7-180E484BA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Leerlingen krijgen de mogelijkheid om het centraal examen te spreiden over twee tijdvakken. </a:t>
            </a:r>
            <a:r>
              <a:rPr lang="nl-NL" b="1" dirty="0"/>
              <a:t>Eerste tijdvak </a:t>
            </a:r>
            <a:r>
              <a:rPr lang="nl-NL" dirty="0"/>
              <a:t>voor eerste afnames en een </a:t>
            </a:r>
            <a:r>
              <a:rPr lang="nl-NL" b="1" dirty="0"/>
              <a:t>tweede tijdvak </a:t>
            </a:r>
            <a:r>
              <a:rPr lang="nl-NL" dirty="0"/>
              <a:t>voor eerste afnames en herkansingen.</a:t>
            </a:r>
          </a:p>
          <a:p>
            <a:r>
              <a:rPr lang="nl-NL" dirty="0"/>
              <a:t>Wij adviseren zoveel mogelijk vakken af te ronden in het </a:t>
            </a:r>
            <a:r>
              <a:rPr lang="nl-NL" b="1" dirty="0"/>
              <a:t>eerste tijdvak.</a:t>
            </a:r>
          </a:p>
          <a:p>
            <a:endParaRPr lang="nl-NL" dirty="0"/>
          </a:p>
          <a:p>
            <a:r>
              <a:rPr lang="nl-NL" dirty="0"/>
              <a:t>Extra herkansing: een leerling kan in</a:t>
            </a:r>
            <a:r>
              <a:rPr lang="nl-NL" b="1" dirty="0"/>
              <a:t> twee </a:t>
            </a:r>
            <a:r>
              <a:rPr lang="nl-NL" dirty="0"/>
              <a:t>vakken een centraal examen herkansen.</a:t>
            </a:r>
          </a:p>
          <a:p>
            <a:endParaRPr lang="nl-NL" dirty="0"/>
          </a:p>
          <a:p>
            <a:r>
              <a:rPr lang="nl-NL" dirty="0"/>
              <a:t>Het derde tijdvak (herkansingstijdvak) is er voor de afronding van de herkansingen.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9513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9BCBD1-D440-472E-B059-17D603BD2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Een vak niet mee laten tellen voor het bepalen van de uitslag</a:t>
            </a:r>
            <a:br>
              <a:rPr lang="nl-NL" b="1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D92CC5-B08F-4C9A-92DB-A7CFFBBBB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37189"/>
            <a:ext cx="8596668" cy="4204173"/>
          </a:xfrm>
        </p:spPr>
        <p:txBody>
          <a:bodyPr/>
          <a:lstStyle/>
          <a:p>
            <a:r>
              <a:rPr lang="nl-NL" dirty="0"/>
              <a:t>Leerlingen kunnen het cijfer van één vak niet mee laten tellen bij het bepalen van de uitslag.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Het gaat om het wegstrepen van een eindcijfer voor een heel vak.</a:t>
            </a:r>
          </a:p>
          <a:p>
            <a:endParaRPr lang="nl-NL" dirty="0"/>
          </a:p>
          <a:p>
            <a:r>
              <a:rPr lang="nl-NL" dirty="0"/>
              <a:t>Het wegstrepen van een eindcijfer kan alleen als een leerling hierdoor alsnog kan slagen.</a:t>
            </a:r>
          </a:p>
          <a:p>
            <a:endParaRPr lang="nl-NL" dirty="0"/>
          </a:p>
          <a:p>
            <a:r>
              <a:rPr lang="nl-NL" dirty="0"/>
              <a:t>Het eindcijfer van het weggestreepte vak blijft wél zichtbaar op de cijferlijst.</a:t>
            </a:r>
          </a:p>
          <a:p>
            <a:endParaRPr lang="nl-NL" dirty="0"/>
          </a:p>
          <a:p>
            <a:r>
              <a:rPr lang="nl-NL" dirty="0"/>
              <a:t>Dit vak mag geen kernvak zijn  (Nederlands).</a:t>
            </a:r>
          </a:p>
        </p:txBody>
      </p:sp>
    </p:spTree>
    <p:extLst>
      <p:ext uri="{BB962C8B-B14F-4D97-AF65-F5344CB8AC3E}">
        <p14:creationId xmlns:p14="http://schemas.microsoft.com/office/powerpoint/2010/main" val="4249360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60FA91-EDE4-49F0-8D7D-8B26829F2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940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leerling</a:t>
            </a:r>
            <a:r>
              <a:rPr lang="en-US" dirty="0"/>
              <a:t> </a:t>
            </a:r>
            <a:r>
              <a:rPr lang="nl-NL" dirty="0"/>
              <a:t>is geslaagd als: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B827B6-DA8E-4A45-AD6E-8230046B8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91450"/>
            <a:ext cx="9034837" cy="4918228"/>
          </a:xfrm>
        </p:spPr>
        <p:txBody>
          <a:bodyPr>
            <a:normAutofit/>
          </a:bodyPr>
          <a:lstStyle/>
          <a:p>
            <a:r>
              <a:rPr lang="nl-NL" dirty="0"/>
              <a:t>Het gemiddelde van zijn bij het centraal examen behaalde cijfers tenminste 5,5 is</a:t>
            </a:r>
          </a:p>
          <a:p>
            <a:r>
              <a:rPr lang="nl-NL" dirty="0"/>
              <a:t>Het cijfer voor Nederlands minimaal een 5 is</a:t>
            </a:r>
          </a:p>
          <a:p>
            <a:r>
              <a:rPr lang="nl-NL" dirty="0"/>
              <a:t>De leerling één 5 heeft behaald en verder 6 of hoger</a:t>
            </a:r>
          </a:p>
          <a:p>
            <a:r>
              <a:rPr lang="nl-NL" dirty="0"/>
              <a:t>De leerling één 4 heeft behaald, verder 6 of hoger, waaronder tenminste één 7 of hoger</a:t>
            </a:r>
          </a:p>
          <a:p>
            <a:r>
              <a:rPr lang="nl-NL" dirty="0"/>
              <a:t>De leerling twee vijven heeft behaald, verder 6 of hoger, waaronder tenminste één 7 of hoger</a:t>
            </a:r>
          </a:p>
          <a:p>
            <a:r>
              <a:rPr lang="nl-NL" dirty="0"/>
              <a:t>De leerling voor lo en kunstvakken inclusief ckv 'voldoende' of 'goed' heeft behaald</a:t>
            </a:r>
          </a:p>
          <a:p>
            <a:r>
              <a:rPr lang="nl-NL" dirty="0"/>
              <a:t>Geen van de cijfers op de eindlijst (combinatiecijfer SE en CE) lager dan een 4 is</a:t>
            </a:r>
          </a:p>
          <a:p>
            <a:r>
              <a:rPr lang="nl-NL" dirty="0"/>
              <a:t>Het profielwerkstuk met 'goed' of 'voldoende' is beoordeeld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9714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1" name="Tijdelijke aanduiding voor inhoud 3">
            <a:extLst>
              <a:ext uri="{FF2B5EF4-FFF2-40B4-BE49-F238E27FC236}">
                <a16:creationId xmlns:a16="http://schemas.microsoft.com/office/drawing/2014/main" id="{40026437-B98C-4FF7-A402-A092043296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729220"/>
              </p:ext>
            </p:extLst>
          </p:nvPr>
        </p:nvGraphicFramePr>
        <p:xfrm>
          <a:off x="1286934" y="774440"/>
          <a:ext cx="8218573" cy="498063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812006">
                  <a:extLst>
                    <a:ext uri="{9D8B030D-6E8A-4147-A177-3AD203B41FA5}">
                      <a16:colId xmlns:a16="http://schemas.microsoft.com/office/drawing/2014/main" val="3189996174"/>
                    </a:ext>
                  </a:extLst>
                </a:gridCol>
                <a:gridCol w="741342">
                  <a:extLst>
                    <a:ext uri="{9D8B030D-6E8A-4147-A177-3AD203B41FA5}">
                      <a16:colId xmlns:a16="http://schemas.microsoft.com/office/drawing/2014/main" val="3399531106"/>
                    </a:ext>
                  </a:extLst>
                </a:gridCol>
                <a:gridCol w="743239">
                  <a:extLst>
                    <a:ext uri="{9D8B030D-6E8A-4147-A177-3AD203B41FA5}">
                      <a16:colId xmlns:a16="http://schemas.microsoft.com/office/drawing/2014/main" val="784549019"/>
                    </a:ext>
                  </a:extLst>
                </a:gridCol>
                <a:gridCol w="929979">
                  <a:extLst>
                    <a:ext uri="{9D8B030D-6E8A-4147-A177-3AD203B41FA5}">
                      <a16:colId xmlns:a16="http://schemas.microsoft.com/office/drawing/2014/main" val="1012430926"/>
                    </a:ext>
                  </a:extLst>
                </a:gridCol>
                <a:gridCol w="1514191">
                  <a:extLst>
                    <a:ext uri="{9D8B030D-6E8A-4147-A177-3AD203B41FA5}">
                      <a16:colId xmlns:a16="http://schemas.microsoft.com/office/drawing/2014/main" val="505246748"/>
                    </a:ext>
                  </a:extLst>
                </a:gridCol>
                <a:gridCol w="477816">
                  <a:extLst>
                    <a:ext uri="{9D8B030D-6E8A-4147-A177-3AD203B41FA5}">
                      <a16:colId xmlns:a16="http://schemas.microsoft.com/office/drawing/2014/main" val="2438705607"/>
                    </a:ext>
                  </a:extLst>
                </a:gridCol>
              </a:tblGrid>
              <a:tr h="179866">
                <a:tc gridSpan="2">
                  <a:txBody>
                    <a:bodyPr/>
                    <a:lstStyle/>
                    <a:p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Voorbeeld 1: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84713946"/>
                  </a:ext>
                </a:extLst>
              </a:tr>
              <a:tr h="179866">
                <a:tc>
                  <a:txBody>
                    <a:bodyPr/>
                    <a:lstStyle/>
                    <a:p>
                      <a:endParaRPr lang="nl-NL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314129"/>
                  </a:ext>
                </a:extLst>
              </a:tr>
              <a:tr h="359732">
                <a:tc>
                  <a:txBody>
                    <a:bodyPr/>
                    <a:lstStyle/>
                    <a:p>
                      <a:r>
                        <a:rPr lang="nl-NL" sz="1600" dirty="0">
                          <a:effectLst/>
                        </a:rPr>
                        <a:t>Vakken in het gemeenschappelijk deel: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SE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CE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EIND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338745"/>
                  </a:ext>
                </a:extLst>
              </a:tr>
              <a:tr h="179866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NE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6,1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5,5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6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45086"/>
                  </a:ext>
                </a:extLst>
              </a:tr>
              <a:tr h="179866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EN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6,2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6,5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6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295191"/>
                  </a:ext>
                </a:extLst>
              </a:tr>
              <a:tr h="179866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MA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7,1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7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507895"/>
                  </a:ext>
                </a:extLst>
              </a:tr>
              <a:tr h="179866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Vakken in het profiel deel: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765351"/>
                  </a:ext>
                </a:extLst>
              </a:tr>
              <a:tr h="179866">
                <a:tc>
                  <a:txBody>
                    <a:bodyPr/>
                    <a:lstStyle/>
                    <a:p>
                      <a:r>
                        <a:rPr lang="nl-NL" sz="1600" dirty="0">
                          <a:effectLst/>
                        </a:rPr>
                        <a:t>EC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5,8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4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5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805887"/>
                  </a:ext>
                </a:extLst>
              </a:tr>
              <a:tr h="179866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WI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4,5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4,1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4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83394"/>
                  </a:ext>
                </a:extLst>
              </a:tr>
              <a:tr h="179866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Vakken in het vrije deel: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554384"/>
                  </a:ext>
                </a:extLst>
              </a:tr>
              <a:tr h="179866">
                <a:tc>
                  <a:txBody>
                    <a:bodyPr/>
                    <a:lstStyle/>
                    <a:p>
                      <a:r>
                        <a:rPr lang="nl-NL" sz="1600" dirty="0">
                          <a:effectLst/>
                        </a:rPr>
                        <a:t>AK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</a:rPr>
                        <a:t>6,9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6,5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7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312222"/>
                  </a:ext>
                </a:extLst>
              </a:tr>
              <a:tr h="179866">
                <a:tc>
                  <a:txBody>
                    <a:bodyPr/>
                    <a:lstStyle/>
                    <a:p>
                      <a:r>
                        <a:rPr lang="nl-NL" sz="1600" dirty="0">
                          <a:effectLst/>
                        </a:rPr>
                        <a:t>GS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6,3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5,8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6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844544"/>
                  </a:ext>
                </a:extLst>
              </a:tr>
              <a:tr h="179866"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659587"/>
                  </a:ext>
                </a:extLst>
              </a:tr>
              <a:tr h="179866">
                <a:tc>
                  <a:txBody>
                    <a:bodyPr/>
                    <a:lstStyle/>
                    <a:p>
                      <a:endParaRPr lang="nl-NL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1573936"/>
                  </a:ext>
                </a:extLst>
              </a:tr>
              <a:tr h="179866">
                <a:tc gridSpan="4">
                  <a:txBody>
                    <a:bodyPr/>
                    <a:lstStyle/>
                    <a:p>
                      <a:r>
                        <a:rPr lang="nl-NL" sz="1600" dirty="0">
                          <a:effectLst/>
                        </a:rPr>
                        <a:t>Gemiddelde CE (met alle vakken): 5,4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>
                          <a:solidFill>
                            <a:srgbClr val="FF0000"/>
                          </a:solidFill>
                          <a:effectLst/>
                        </a:rPr>
                        <a:t>GEZAKT</a:t>
                      </a:r>
                      <a:endParaRPr lang="nl-NL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31223444"/>
                  </a:ext>
                </a:extLst>
              </a:tr>
              <a:tr h="179866">
                <a:tc>
                  <a:txBody>
                    <a:bodyPr/>
                    <a:lstStyle/>
                    <a:p>
                      <a:endParaRPr lang="nl-NL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45892262"/>
                  </a:ext>
                </a:extLst>
              </a:tr>
              <a:tr h="359732">
                <a:tc gridSpan="4">
                  <a:txBody>
                    <a:bodyPr/>
                    <a:lstStyle/>
                    <a:p>
                      <a:r>
                        <a:rPr lang="nl-NL" sz="1600" dirty="0">
                          <a:effectLst/>
                        </a:rPr>
                        <a:t>Gemiddelde CE (zonder economie): 5,68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GESLAAGD (2021)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571671"/>
                  </a:ext>
                </a:extLst>
              </a:tr>
              <a:tr h="179866">
                <a:tc>
                  <a:txBody>
                    <a:bodyPr/>
                    <a:lstStyle/>
                    <a:p>
                      <a:endParaRPr lang="nl-NL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>
                  <a:txBody>
                    <a:bodyPr/>
                    <a:lstStyle/>
                    <a:p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4448128"/>
                  </a:ext>
                </a:extLst>
              </a:tr>
              <a:tr h="359732">
                <a:tc gridSpan="4">
                  <a:txBody>
                    <a:bodyPr/>
                    <a:lstStyle/>
                    <a:p>
                      <a:r>
                        <a:rPr lang="nl-NL" sz="1600" dirty="0">
                          <a:effectLst/>
                        </a:rPr>
                        <a:t>Gemiddelde CE (zonder wiskunde): 5,66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sz="1600" dirty="0">
                          <a:effectLst/>
                        </a:rPr>
                        <a:t>GESLAAGD (2021)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12" marR="26712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695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041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Aangepast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6D141"/>
      </a:accent1>
      <a:accent2>
        <a:srgbClr val="2E83C3"/>
      </a:accent2>
      <a:accent3>
        <a:srgbClr val="96D141"/>
      </a:accent3>
      <a:accent4>
        <a:srgbClr val="2E83C3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4E1AB429A56746AF6985875DCB56BB" ma:contentTypeVersion="14" ma:contentTypeDescription="Een nieuw document maken." ma:contentTypeScope="" ma:versionID="64ce9e8db181500a3400b967f3f5bb19">
  <xsd:schema xmlns:xsd="http://www.w3.org/2001/XMLSchema" xmlns:xs="http://www.w3.org/2001/XMLSchema" xmlns:p="http://schemas.microsoft.com/office/2006/metadata/properties" xmlns:ns2="de6f4fee-2ca5-47cf-a179-b4374716942e" xmlns:ns3="b93d870d-66e6-4801-9cee-407a2a98cfdd" targetNamespace="http://schemas.microsoft.com/office/2006/metadata/properties" ma:root="true" ma:fieldsID="8d1e249fbb71862e1a4fb8047363e24b" ns2:_="" ns3:_="">
    <xsd:import namespace="de6f4fee-2ca5-47cf-a179-b4374716942e"/>
    <xsd:import namespace="b93d870d-66e6-4801-9cee-407a2a98cfd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6f4fee-2ca5-47cf-a179-b4374716942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d870d-66e6-4801-9cee-407a2a98cf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34BE26-68F0-4FA2-A873-7D600489CA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6f4fee-2ca5-47cf-a179-b4374716942e"/>
    <ds:schemaRef ds:uri="b93d870d-66e6-4801-9cee-407a2a98cf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BDB6F4-D583-4C5A-BA7D-7AEF30D6CE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529F47-31D6-4350-B574-033633655EC5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a99949c5-de58-46bb-b55d-685e7d55b08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931</Words>
  <Application>Microsoft Office PowerPoint</Application>
  <PresentationFormat>Breedbeeld</PresentationFormat>
  <Paragraphs>276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Eindexameninformatie  klas 4 </vt:lpstr>
      <vt:lpstr>Agenda </vt:lpstr>
      <vt:lpstr>Tijdpad richting het examen</vt:lpstr>
      <vt:lpstr>PowerPoint-presentatie</vt:lpstr>
      <vt:lpstr>Het centraal examen  </vt:lpstr>
      <vt:lpstr>Wijzigingen centraal examen </vt:lpstr>
      <vt:lpstr>Een vak niet mee laten tellen voor het bepalen van de uitslag </vt:lpstr>
      <vt:lpstr>Een leerling is geslaagd als: </vt:lpstr>
      <vt:lpstr>PowerPoint-presentatie</vt:lpstr>
      <vt:lpstr>PowerPoint-presentatie</vt:lpstr>
      <vt:lpstr>PowerPoint-presentatie</vt:lpstr>
      <vt:lpstr>Diplomauitreiking</vt:lpstr>
      <vt:lpstr>Bedankt voor uw aandacht!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Eindexameninformatie  klas 4</dc:title>
  <dc:creator>Barrie Geurts</dc:creator>
  <cp:lastModifiedBy>Tom van Ooijen</cp:lastModifiedBy>
  <cp:revision>19</cp:revision>
  <cp:lastPrinted>2022-03-08T13:41:57Z</cp:lastPrinted>
  <dcterms:created xsi:type="dcterms:W3CDTF">2021-03-12T08:04:42Z</dcterms:created>
  <dcterms:modified xsi:type="dcterms:W3CDTF">2022-03-23T15:39:33Z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0x010100334E1AB429A56746AF6985875DCB56BB</vt:lpwstr>
  </property>
</Properties>
</file>