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9" r:id="rId4"/>
  </p:sldMasterIdLst>
  <p:sldIdLst>
    <p:sldId id="256" r:id="rId5"/>
    <p:sldId id="283" r:id="rId6"/>
    <p:sldId id="285" r:id="rId7"/>
    <p:sldId id="286" r:id="rId8"/>
    <p:sldId id="269" r:id="rId9"/>
    <p:sldId id="298" r:id="rId10"/>
    <p:sldId id="287" r:id="rId11"/>
    <p:sldId id="289" r:id="rId12"/>
    <p:sldId id="297" r:id="rId13"/>
    <p:sldId id="291" r:id="rId14"/>
    <p:sldId id="294" r:id="rId15"/>
    <p:sldId id="296" r:id="rId16"/>
    <p:sldId id="292" r:id="rId17"/>
    <p:sldId id="295" r:id="rId18"/>
    <p:sldId id="281" r:id="rId1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rrie Geurts" initials="BG" lastIdx="1" clrIdx="0">
    <p:extLst>
      <p:ext uri="{19B8F6BF-5375-455C-9EA6-DF929625EA0E}">
        <p15:presenceInfo xmlns:p15="http://schemas.microsoft.com/office/powerpoint/2012/main" userId="S::b.geurts@jorismavo.nl::522cb19b-22f8-4beb-aec1-a31209590c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44B0D7-AAFA-200B-9247-EBC7DA2AE687}" v="11" dt="2026-03-05T11:06:41.284"/>
    <p1510:client id="{24ABE956-F120-40D3-B022-54E17F5E0C9E}" v="229" dt="2026-03-05T12:47:43.394"/>
    <p1510:client id="{F6DEC40A-5022-4371-96F1-01BFBB1A687C}" v="30" dt="2026-03-05T14:53:33.2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4393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325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2542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4501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45092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6068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47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609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544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4274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548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9621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142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254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227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8951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9BCBF-62CC-4504-8BEB-D8EB55B3D45A}" type="datetimeFigureOut">
              <a:rPr lang="nl-NL" smtClean="0"/>
              <a:t>6-3-2026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B824382-4500-4755-8079-EFED9E29BB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0798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  <p:sldLayoutId id="2147483861" r:id="rId12"/>
    <p:sldLayoutId id="2147483862" r:id="rId13"/>
    <p:sldLayoutId id="2147483863" r:id="rId14"/>
    <p:sldLayoutId id="2147483864" r:id="rId15"/>
    <p:sldLayoutId id="21474838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NL">
                <a:solidFill>
                  <a:schemeClr val="accent2"/>
                </a:solidFill>
              </a:rPr>
              <a:t>Eindexameninformatie  klas 4</a:t>
            </a:r>
            <a:br>
              <a:rPr lang="nl-NL"/>
            </a:b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l-NL"/>
              <a:t>5 maart 2026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49" y="6357851"/>
            <a:ext cx="1118618" cy="243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54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75"/>
    </mc:Choice>
    <mc:Fallback xmlns="">
      <p:transition spd="slow" advTm="887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pic>
        <p:nvPicPr>
          <p:cNvPr id="7" name="Tijdelijke aanduiding voor inhoud 6">
            <a:extLst>
              <a:ext uri="{FF2B5EF4-FFF2-40B4-BE49-F238E27FC236}">
                <a16:creationId xmlns:a16="http://schemas.microsoft.com/office/drawing/2014/main" id="{44EBAF75-079D-7EF4-B23F-90339CC59A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7598" y="4501120"/>
            <a:ext cx="8194678" cy="572043"/>
          </a:xfr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CA1213A0-AE2E-C07A-8A77-9A7B1EA33E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0296" y="5141592"/>
            <a:ext cx="8194678" cy="578935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94D69208-1569-E048-70BE-95BFB61A19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7598" y="5842046"/>
            <a:ext cx="8194688" cy="572043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59B865EA-6C4D-CEDF-4E6D-20BF5E03B2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22694" y="3895057"/>
            <a:ext cx="1620789" cy="572043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34622913-BAA7-DEA4-5647-81F8D12690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7598" y="346469"/>
            <a:ext cx="8194678" cy="4093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44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125E274-F183-F6F0-CC7F-B9D49CD6E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853" y="5057945"/>
            <a:ext cx="8032202" cy="878205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EC1F2265-37C8-00B1-5867-A192FC91E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92505" y="4708140"/>
            <a:ext cx="1620789" cy="572043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3B07D86B-848C-87FD-15E6-508D65F377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0303" y="691644"/>
            <a:ext cx="8039752" cy="4016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38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9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36C808B3-72F4-8B75-BCE0-80C3642EF7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920" y="486409"/>
            <a:ext cx="9180195" cy="55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238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Isosceles Triangle 55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58" name="Isosceles Triangle 57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05AF9D3A-B8EA-D8FD-7F81-FAB7C4E8E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0141" y="4430075"/>
            <a:ext cx="2143125" cy="2143125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F9491BAB-9792-9923-D763-E584A45B7E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930" y="405123"/>
            <a:ext cx="9064923" cy="487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04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75A178-1BCC-44D5-B204-1A7253555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Diplomauitreiking</a:t>
            </a:r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E4D43FC-1F36-4C09-B61E-27431978A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/>
              <a:t>Donderdag</a:t>
            </a:r>
            <a:r>
              <a:rPr lang="en-US"/>
              <a:t> 2 </a:t>
            </a:r>
            <a:r>
              <a:rPr lang="en-US" err="1"/>
              <a:t>juli</a:t>
            </a:r>
            <a:endParaRPr lang="en-US"/>
          </a:p>
          <a:p>
            <a:endParaRPr lang="en-US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1C293A6-FCF5-46F7-9D3E-BAC8A960FD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5794" y="3429000"/>
            <a:ext cx="3861559" cy="2558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820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Bedankt voor uw aandacht!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2AE7F44-63BC-49EB-B781-95F0E1E23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err="1"/>
              <a:t>Vragen</a:t>
            </a:r>
            <a:r>
              <a:rPr lang="en-US"/>
              <a:t>?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958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344"/>
    </mc:Choice>
    <mc:Fallback xmlns="">
      <p:transition spd="slow" advTm="2534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1CA68A-8BCB-45DE-9CF9-AC613A92F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34767"/>
            <a:ext cx="8596668" cy="132080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A</a:t>
            </a:r>
            <a:r>
              <a:rPr lang="nl-NL" err="1">
                <a:solidFill>
                  <a:schemeClr val="accent2"/>
                </a:solidFill>
              </a:rPr>
              <a:t>genda</a:t>
            </a:r>
            <a:r>
              <a:rPr lang="nl-NL">
                <a:solidFill>
                  <a:schemeClr val="accent2"/>
                </a:solidFill>
              </a:rPr>
              <a:t> 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FFC2124-5F16-4E2C-9C54-9569025F4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welkom</a:t>
            </a:r>
          </a:p>
          <a:p>
            <a:r>
              <a:rPr lang="nl-NL"/>
              <a:t>belangrijke data</a:t>
            </a:r>
          </a:p>
          <a:p>
            <a:r>
              <a:rPr lang="nl-NL"/>
              <a:t>het centraal schriftelijk eindexamen (CSE)</a:t>
            </a:r>
          </a:p>
          <a:p>
            <a:pPr lvl="2"/>
            <a:r>
              <a:rPr lang="nl-NL" sz="1800"/>
              <a:t>data</a:t>
            </a:r>
          </a:p>
          <a:p>
            <a:pPr lvl="2"/>
            <a:r>
              <a:rPr lang="nl-NL" sz="1800"/>
              <a:t>slaag-zakregeling</a:t>
            </a:r>
          </a:p>
          <a:p>
            <a:pPr lvl="2"/>
            <a:r>
              <a:rPr lang="nl-NL" sz="1800"/>
              <a:t>rekenvoorbeelden </a:t>
            </a:r>
          </a:p>
          <a:p>
            <a:r>
              <a:rPr lang="nl-NL"/>
              <a:t>diploma-uitreiking</a:t>
            </a:r>
          </a:p>
          <a:p>
            <a:pPr marL="914400" lvl="2" indent="0">
              <a:buNone/>
            </a:pPr>
            <a:endParaRPr lang="nl-NL" sz="1600"/>
          </a:p>
          <a:p>
            <a:pPr lvl="2"/>
            <a:endParaRPr lang="nl-NL"/>
          </a:p>
          <a:p>
            <a:pPr lvl="2"/>
            <a:endParaRPr lang="nl-NL"/>
          </a:p>
          <a:p>
            <a:pPr lvl="2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145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87AFAE00-097E-420C-981C-06F3F7585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61112"/>
            <a:ext cx="8596668" cy="732817"/>
          </a:xfrm>
        </p:spPr>
        <p:txBody>
          <a:bodyPr/>
          <a:lstStyle/>
          <a:p>
            <a:r>
              <a:rPr lang="en-US" err="1"/>
              <a:t>Tijdpad</a:t>
            </a:r>
            <a:r>
              <a:rPr lang="en-US"/>
              <a:t> </a:t>
            </a:r>
            <a:r>
              <a:rPr lang="en-US" err="1"/>
              <a:t>richting</a:t>
            </a:r>
            <a:r>
              <a:rPr lang="en-US"/>
              <a:t> het examen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F0604EB-2D8F-4C52-B37D-B1A85F6D3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5" y="1290859"/>
            <a:ext cx="9080124" cy="529513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nl-NL" dirty="0">
                <a:solidFill>
                  <a:srgbClr val="0070C0"/>
                </a:solidFill>
                <a:latin typeface="+mj-lt"/>
              </a:rPr>
              <a:t>10 maart	</a:t>
            </a:r>
            <a:r>
              <a:rPr lang="nl-NL" dirty="0">
                <a:solidFill>
                  <a:srgbClr val="FF3300"/>
                </a:solidFill>
                <a:latin typeface="+mj-lt"/>
              </a:rPr>
              <a:t>		</a:t>
            </a:r>
            <a:r>
              <a:rPr lang="nl-NL" dirty="0">
                <a:solidFill>
                  <a:schemeClr val="tx1"/>
                </a:solidFill>
                <a:latin typeface="+mj-lt"/>
              </a:rPr>
              <a:t>Het examen wordt opgestart met het C.P.E. (centraal praktisch 						examen) voor de kandidaten handvaardigheid. </a:t>
            </a:r>
            <a:br>
              <a:rPr lang="nl-NL" dirty="0">
                <a:latin typeface="+mj-lt"/>
              </a:rPr>
            </a:br>
            <a:r>
              <a:rPr lang="nl-NL" dirty="0">
                <a:solidFill>
                  <a:schemeClr val="tx1"/>
                </a:solidFill>
                <a:latin typeface="+mj-lt"/>
              </a:rPr>
              <a:t>					Dhr. Verhelst en Mw. Courbois zijn de examinatoren</a:t>
            </a:r>
            <a:endParaRPr lang="nl-NL" sz="16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nl-NL" dirty="0">
              <a:solidFill>
                <a:schemeClr val="tx1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nl-NL" dirty="0">
                <a:solidFill>
                  <a:srgbClr val="0070C0"/>
                </a:solidFill>
                <a:latin typeface="+mj-lt"/>
              </a:rPr>
              <a:t>23 t/m27 maart  </a:t>
            </a:r>
            <a:r>
              <a:rPr lang="nl-NL" dirty="0">
                <a:solidFill>
                  <a:schemeClr val="tx1"/>
                </a:solidFill>
                <a:latin typeface="+mj-lt"/>
              </a:rPr>
              <a:t>	Schoolexamen 3 </a:t>
            </a:r>
          </a:p>
          <a:p>
            <a:pPr>
              <a:lnSpc>
                <a:spcPct val="90000"/>
              </a:lnSpc>
            </a:pPr>
            <a:endParaRPr lang="nl-NL" dirty="0">
              <a:solidFill>
                <a:schemeClr val="tx1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nl-NL" dirty="0">
                <a:solidFill>
                  <a:srgbClr val="0070C0"/>
                </a:solidFill>
                <a:latin typeface="+mj-lt"/>
              </a:rPr>
              <a:t>30 maart  </a:t>
            </a:r>
            <a:r>
              <a:rPr lang="nl-NL" dirty="0">
                <a:solidFill>
                  <a:schemeClr val="tx1"/>
                </a:solidFill>
                <a:latin typeface="+mj-lt"/>
              </a:rPr>
              <a:t>			inhalen SE -3 (voor zieke leerlingen)</a:t>
            </a:r>
          </a:p>
          <a:p>
            <a:pPr marL="0" indent="0">
              <a:lnSpc>
                <a:spcPct val="90000"/>
              </a:lnSpc>
              <a:buNone/>
            </a:pPr>
            <a:endParaRPr lang="nl-NL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nl-NL" dirty="0">
                <a:solidFill>
                  <a:srgbClr val="0070C0"/>
                </a:solidFill>
              </a:rPr>
              <a:t>1 april</a:t>
            </a:r>
            <a:r>
              <a:rPr lang="nl-NL" dirty="0">
                <a:solidFill>
                  <a:schemeClr val="tx1"/>
                </a:solidFill>
              </a:rPr>
              <a:t>			Uiterste datum voor de aanvraag van de herkansingen</a:t>
            </a:r>
            <a:br>
              <a:rPr lang="nl-NL" dirty="0">
                <a:solidFill>
                  <a:schemeClr val="tx1"/>
                </a:solidFill>
              </a:rPr>
            </a:br>
            <a:r>
              <a:rPr lang="nl-NL" dirty="0">
                <a:solidFill>
                  <a:schemeClr val="tx1"/>
                </a:solidFill>
              </a:rPr>
              <a:t>					(digitaal aanvragen via Microsoft Forms)</a:t>
            </a:r>
          </a:p>
          <a:p>
            <a:pPr>
              <a:lnSpc>
                <a:spcPct val="90000"/>
              </a:lnSpc>
            </a:pPr>
            <a:r>
              <a:rPr lang="nl-NL" dirty="0">
                <a:solidFill>
                  <a:srgbClr val="0070C0"/>
                </a:solidFill>
              </a:rPr>
              <a:t>3 april </a:t>
            </a:r>
            <a:r>
              <a:rPr lang="nl-NL" dirty="0">
                <a:solidFill>
                  <a:schemeClr val="tx1"/>
                </a:solidFill>
              </a:rPr>
              <a:t>		 	Rekentoets (voor leerlingen zonder wiskunde)</a:t>
            </a:r>
            <a:br>
              <a:rPr lang="nl-NL" dirty="0">
                <a:latin typeface="+mj-lt"/>
              </a:rPr>
            </a:br>
            <a:endParaRPr lang="nl-NL" dirty="0">
              <a:solidFill>
                <a:schemeClr val="tx1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70C0"/>
                </a:solidFill>
                <a:latin typeface="+mj-lt"/>
                <a:cs typeface="Arial"/>
              </a:rPr>
              <a:t>7</a:t>
            </a:r>
            <a:r>
              <a:rPr lang="en-US" sz="1800" dirty="0">
                <a:solidFill>
                  <a:srgbClr val="0070C0"/>
                </a:solidFill>
                <a:latin typeface="+mj-lt"/>
                <a:cs typeface="Arial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j-lt"/>
                <a:cs typeface="Arial"/>
              </a:rPr>
              <a:t>april</a:t>
            </a:r>
            <a:r>
              <a:rPr lang="en-US" sz="1800" dirty="0">
                <a:solidFill>
                  <a:srgbClr val="0070C0"/>
                </a:solidFill>
                <a:latin typeface="+mj-lt"/>
                <a:cs typeface="Arial"/>
              </a:rPr>
              <a:t> </a:t>
            </a:r>
            <a:r>
              <a:rPr lang="en-US" sz="1800" dirty="0">
                <a:latin typeface="+mj-lt"/>
                <a:cs typeface="Arial"/>
              </a:rPr>
              <a:t>			</a:t>
            </a:r>
            <a:r>
              <a:rPr lang="en-US" sz="1800" dirty="0" err="1">
                <a:solidFill>
                  <a:schemeClr val="tx1"/>
                </a:solidFill>
                <a:latin typeface="+mj-lt"/>
                <a:cs typeface="Arial"/>
              </a:rPr>
              <a:t>Herkansingen</a:t>
            </a:r>
            <a:r>
              <a:rPr lang="en-US" sz="1800" dirty="0">
                <a:solidFill>
                  <a:schemeClr val="tx1"/>
                </a:solidFill>
                <a:latin typeface="+mj-lt"/>
                <a:cs typeface="Arial"/>
              </a:rPr>
              <a:t> </a:t>
            </a:r>
            <a:r>
              <a:rPr lang="en-US" dirty="0">
                <a:solidFill>
                  <a:schemeClr val="tx1"/>
                </a:solidFill>
                <a:latin typeface="+mj-lt"/>
                <a:cs typeface="Arial"/>
              </a:rPr>
              <a:t>SE</a:t>
            </a:r>
            <a:r>
              <a:rPr lang="en-US" sz="1800" dirty="0">
                <a:solidFill>
                  <a:schemeClr val="tx1"/>
                </a:solidFill>
                <a:latin typeface="+mj-lt"/>
                <a:cs typeface="Arial"/>
              </a:rPr>
              <a:t> </a:t>
            </a:r>
            <a:r>
              <a:rPr lang="en-US" dirty="0">
                <a:solidFill>
                  <a:schemeClr val="tx1"/>
                </a:solidFill>
                <a:latin typeface="+mj-lt"/>
                <a:cs typeface="Arial"/>
              </a:rPr>
              <a:t>3</a:t>
            </a:r>
            <a:br>
              <a:rPr lang="en-US" sz="1800" dirty="0">
                <a:latin typeface="+mj-lt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+mj-lt"/>
                <a:cs typeface="Arial"/>
              </a:rPr>
              <a:t>					</a:t>
            </a:r>
            <a:r>
              <a:rPr lang="nl-NL" sz="1800" dirty="0">
                <a:solidFill>
                  <a:schemeClr val="tx1"/>
                </a:solidFill>
                <a:latin typeface="+mj-lt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+mj-lt"/>
              </a:rPr>
              <a:t>maximaal</a:t>
            </a:r>
            <a:r>
              <a:rPr lang="en-US" sz="1800" dirty="0">
                <a:solidFill>
                  <a:schemeClr val="tx1"/>
                </a:solidFill>
                <a:latin typeface="+mj-lt"/>
              </a:rPr>
              <a:t> 1 </a:t>
            </a:r>
            <a:r>
              <a:rPr lang="en-US" sz="1800" dirty="0" err="1">
                <a:solidFill>
                  <a:schemeClr val="tx1"/>
                </a:solidFill>
                <a:latin typeface="+mj-lt"/>
              </a:rPr>
              <a:t>herkansing</a:t>
            </a:r>
            <a:r>
              <a:rPr lang="en-US" sz="1800" dirty="0">
                <a:solidFill>
                  <a:schemeClr val="tx1"/>
                </a:solidFill>
                <a:latin typeface="+mj-lt"/>
              </a:rPr>
              <a:t> + </a:t>
            </a:r>
            <a:r>
              <a:rPr lang="en-US" sz="1800" dirty="0" err="1">
                <a:solidFill>
                  <a:schemeClr val="tx1"/>
                </a:solidFill>
                <a:latin typeface="+mj-lt"/>
              </a:rPr>
              <a:t>maatschappijleer</a:t>
            </a:r>
            <a:r>
              <a:rPr lang="en-US" sz="1800" dirty="0">
                <a:solidFill>
                  <a:schemeClr val="tx1"/>
                </a:solidFill>
                <a:latin typeface="+mj-lt"/>
              </a:rPr>
              <a:t>)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chemeClr val="tx1"/>
              </a:solidFill>
              <a:latin typeface="Trebuchet MS"/>
              <a:cs typeface="Arial"/>
            </a:endParaRPr>
          </a:p>
          <a:p>
            <a:pPr>
              <a:lnSpc>
                <a:spcPct val="90000"/>
              </a:lnSpc>
            </a:pPr>
            <a:r>
              <a:rPr lang="nl-NL" dirty="0">
                <a:solidFill>
                  <a:srgbClr val="0070C0"/>
                </a:solidFill>
                <a:latin typeface="Trebuchet MS"/>
                <a:cs typeface="Arial"/>
              </a:rPr>
              <a:t>10 april</a:t>
            </a:r>
            <a:r>
              <a:rPr lang="en-US" dirty="0">
                <a:latin typeface="Trebuchet MS"/>
                <a:cs typeface="Arial"/>
              </a:rPr>
              <a:t> </a:t>
            </a:r>
            <a:r>
              <a:rPr lang="en-US" dirty="0">
                <a:solidFill>
                  <a:schemeClr val="tx1"/>
                </a:solidFill>
                <a:latin typeface="Trebuchet MS"/>
                <a:cs typeface="Arial"/>
              </a:rPr>
              <a:t>     Pta-4 </a:t>
            </a:r>
            <a:r>
              <a:rPr lang="en-US" dirty="0" err="1">
                <a:solidFill>
                  <a:schemeClr val="tx1"/>
                </a:solidFill>
                <a:latin typeface="Trebuchet MS"/>
                <a:cs typeface="Arial"/>
              </a:rPr>
              <a:t>moet</a:t>
            </a:r>
            <a:r>
              <a:rPr lang="en-US" dirty="0">
                <a:solidFill>
                  <a:schemeClr val="tx1"/>
                </a:solidFill>
                <a:latin typeface="Trebuchet MS"/>
                <a:cs typeface="Arial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rebuchet MS"/>
                <a:cs typeface="Arial"/>
              </a:rPr>
              <a:t>volledig</a:t>
            </a:r>
            <a:r>
              <a:rPr lang="en-US" dirty="0">
                <a:solidFill>
                  <a:schemeClr val="tx1"/>
                </a:solidFill>
                <a:latin typeface="Trebuchet MS"/>
                <a:cs typeface="Arial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rebuchet MS"/>
                <a:cs typeface="Arial"/>
              </a:rPr>
              <a:t>afgerond</a:t>
            </a:r>
            <a:r>
              <a:rPr lang="en-US" dirty="0">
                <a:solidFill>
                  <a:schemeClr val="tx1"/>
                </a:solidFill>
                <a:latin typeface="Trebuchet MS"/>
                <a:cs typeface="Arial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rebuchet MS"/>
                <a:cs typeface="Arial"/>
              </a:rPr>
              <a:t>zijn</a:t>
            </a:r>
            <a:r>
              <a:rPr lang="en-US" dirty="0">
                <a:solidFill>
                  <a:schemeClr val="tx1"/>
                </a:solidFill>
                <a:latin typeface="Trebuchet MS"/>
                <a:cs typeface="Arial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rebuchet MS"/>
                <a:cs typeface="Arial"/>
              </a:rPr>
              <a:t>vóór</a:t>
            </a:r>
            <a:r>
              <a:rPr lang="en-US" dirty="0">
                <a:solidFill>
                  <a:schemeClr val="tx1"/>
                </a:solidFill>
                <a:latin typeface="Trebuchet MS"/>
                <a:cs typeface="Arial"/>
              </a:rPr>
              <a:t> 18 </a:t>
            </a:r>
            <a:r>
              <a:rPr lang="en-US" dirty="0" err="1">
                <a:solidFill>
                  <a:schemeClr val="tx1"/>
                </a:solidFill>
                <a:latin typeface="Trebuchet MS"/>
                <a:cs typeface="Arial"/>
              </a:rPr>
              <a:t>uur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latin typeface="Arial"/>
                <a:cs typeface="Arial"/>
              </a:rPr>
              <a:t>					</a:t>
            </a:r>
            <a:endParaRPr lang="nl-NL" dirty="0">
              <a:latin typeface="Arial"/>
              <a:cs typeface="Arial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nl-NL" dirty="0">
                <a:solidFill>
                  <a:srgbClr val="0070C0"/>
                </a:solidFill>
              </a:rPr>
              <a:t>	</a:t>
            </a:r>
            <a:r>
              <a:rPr lang="nl-NL" dirty="0">
                <a:solidFill>
                  <a:schemeClr val="tx1"/>
                </a:solidFill>
              </a:rPr>
              <a:t>		</a:t>
            </a:r>
            <a:endParaRPr lang="nl-NL" dirty="0"/>
          </a:p>
          <a:p>
            <a:pPr>
              <a:lnSpc>
                <a:spcPct val="90000"/>
              </a:lnSpc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700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6BA25E-0D7C-41D6-BCA6-BEE994F06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565608"/>
            <a:ext cx="9036713" cy="613682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1700" dirty="0">
                <a:solidFill>
                  <a:srgbClr val="0070C0"/>
                </a:solidFill>
                <a:latin typeface="+mj-lt"/>
              </a:rPr>
              <a:t>13 april</a:t>
            </a:r>
            <a:r>
              <a:rPr lang="nl-NL" sz="1700" dirty="0">
                <a:solidFill>
                  <a:schemeClr val="tx1"/>
                </a:solidFill>
                <a:latin typeface="+mj-lt"/>
              </a:rPr>
              <a:t>		</a:t>
            </a:r>
            <a:r>
              <a:rPr lang="en-US" sz="1700" dirty="0">
                <a:latin typeface="+mj-lt"/>
                <a:cs typeface="Arial"/>
              </a:rPr>
              <a:t> 		</a:t>
            </a:r>
            <a:r>
              <a:rPr lang="en-US" sz="1700" dirty="0" err="1">
                <a:latin typeface="+mj-lt"/>
                <a:cs typeface="Arial"/>
              </a:rPr>
              <a:t>Cijfers</a:t>
            </a:r>
            <a:r>
              <a:rPr lang="en-US" sz="1700" dirty="0">
                <a:latin typeface="+mj-lt"/>
                <a:cs typeface="Arial"/>
              </a:rPr>
              <a:t> </a:t>
            </a:r>
            <a:r>
              <a:rPr lang="en-US" sz="1700" dirty="0" err="1">
                <a:latin typeface="+mj-lt"/>
                <a:cs typeface="Arial"/>
              </a:rPr>
              <a:t>volledig</a:t>
            </a:r>
            <a:r>
              <a:rPr lang="en-US" sz="1700" dirty="0">
                <a:latin typeface="+mj-lt"/>
                <a:cs typeface="Arial"/>
              </a:rPr>
              <a:t> </a:t>
            </a:r>
            <a:r>
              <a:rPr lang="en-US" sz="1700" dirty="0" err="1">
                <a:latin typeface="+mj-lt"/>
                <a:cs typeface="Arial"/>
              </a:rPr>
              <a:t>bijgewerkt</a:t>
            </a:r>
            <a:r>
              <a:rPr lang="en-US" sz="1700" dirty="0">
                <a:latin typeface="+mj-lt"/>
                <a:cs typeface="Arial"/>
              </a:rPr>
              <a:t> in Magister</a:t>
            </a:r>
            <a:endParaRPr lang="nl-NL" sz="1700" dirty="0"/>
          </a:p>
          <a:p>
            <a:endParaRPr lang="en-US" sz="17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nl-NL" sz="1700" dirty="0">
                <a:solidFill>
                  <a:srgbClr val="0070C0"/>
                </a:solidFill>
                <a:latin typeface="+mj-lt"/>
              </a:rPr>
              <a:t>13 april	</a:t>
            </a:r>
            <a:r>
              <a:rPr lang="nl-NL" sz="1700" dirty="0">
                <a:solidFill>
                  <a:schemeClr val="tx1"/>
                </a:solidFill>
                <a:latin typeface="+mj-lt"/>
              </a:rPr>
              <a:t>			Rapport 3 + ontvangstbevestiging SE-cijfers +</a:t>
            </a:r>
            <a:br>
              <a:rPr lang="nl-NL" sz="1700" dirty="0">
                <a:latin typeface="+mj-lt"/>
              </a:rPr>
            </a:br>
            <a:r>
              <a:rPr lang="nl-NL" sz="1700" dirty="0">
                <a:solidFill>
                  <a:schemeClr val="tx1"/>
                </a:solidFill>
                <a:latin typeface="+mj-lt"/>
              </a:rPr>
              <a:t>						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instructie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centraal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 examen per mail 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naar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ouders</a:t>
            </a:r>
            <a:endParaRPr lang="en-US" sz="1700" dirty="0">
              <a:solidFill>
                <a:schemeClr val="tx1"/>
              </a:solidFill>
              <a:latin typeface="+mj-lt"/>
              <a:cs typeface="Arial"/>
            </a:endParaRPr>
          </a:p>
          <a:p>
            <a:pPr marL="0" indent="0">
              <a:buNone/>
            </a:pPr>
            <a:endParaRPr lang="en-US" sz="17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en-US" sz="1700" dirty="0">
                <a:solidFill>
                  <a:srgbClr val="0070C0"/>
                </a:solidFill>
                <a:latin typeface="+mj-lt"/>
                <a:cs typeface="Arial"/>
              </a:rPr>
              <a:t>15  </a:t>
            </a:r>
            <a:r>
              <a:rPr lang="en-US" sz="1700" dirty="0" err="1">
                <a:solidFill>
                  <a:srgbClr val="0070C0"/>
                </a:solidFill>
                <a:latin typeface="+mj-lt"/>
                <a:cs typeface="Arial"/>
              </a:rPr>
              <a:t>april</a:t>
            </a:r>
            <a:r>
              <a:rPr lang="en-US" sz="1700" dirty="0">
                <a:latin typeface="+mj-lt"/>
                <a:cs typeface="Arial"/>
              </a:rPr>
              <a:t>				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Uiterste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inleverdatum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ontvangstbevestiging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 SE-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cijfers</a:t>
            </a:r>
            <a:endParaRPr lang="en-US" sz="1700" dirty="0">
              <a:solidFill>
                <a:schemeClr val="tx1"/>
              </a:solidFill>
              <a:latin typeface="+mj-lt"/>
              <a:cs typeface="Arial"/>
            </a:endParaRPr>
          </a:p>
          <a:p>
            <a:endParaRPr lang="en-US" sz="17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en-US" sz="1700" dirty="0">
                <a:solidFill>
                  <a:srgbClr val="0070C0"/>
                </a:solidFill>
                <a:latin typeface="+mj-lt"/>
                <a:cs typeface="Arial"/>
              </a:rPr>
              <a:t>16/17 </a:t>
            </a:r>
            <a:r>
              <a:rPr lang="en-US" sz="1700" dirty="0" err="1">
                <a:solidFill>
                  <a:srgbClr val="0070C0"/>
                </a:solidFill>
                <a:latin typeface="+mj-lt"/>
                <a:cs typeface="Arial"/>
              </a:rPr>
              <a:t>april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			SE-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cijfers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naar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 BRON</a:t>
            </a:r>
          </a:p>
          <a:p>
            <a:endParaRPr lang="en-US" sz="17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en-US" sz="1700" dirty="0">
                <a:solidFill>
                  <a:srgbClr val="0070C0"/>
                </a:solidFill>
                <a:latin typeface="+mj-lt"/>
                <a:cs typeface="Arial"/>
              </a:rPr>
              <a:t>16 </a:t>
            </a:r>
            <a:r>
              <a:rPr lang="en-US" sz="1700" dirty="0" err="1">
                <a:solidFill>
                  <a:srgbClr val="0070C0"/>
                </a:solidFill>
                <a:latin typeface="+mj-lt"/>
                <a:cs typeface="Arial"/>
              </a:rPr>
              <a:t>april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				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Laatste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lesdag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+mj-lt"/>
                <a:cs typeface="Arial"/>
              </a:rPr>
              <a:t>klas</a:t>
            </a:r>
            <a:r>
              <a:rPr lang="en-US" sz="1700" dirty="0">
                <a:solidFill>
                  <a:schemeClr val="tx1"/>
                </a:solidFill>
                <a:latin typeface="+mj-lt"/>
                <a:cs typeface="Arial"/>
              </a:rPr>
              <a:t> 4</a:t>
            </a:r>
            <a:endParaRPr lang="en-US" sz="1700" dirty="0">
              <a:solidFill>
                <a:srgbClr val="0070C0"/>
              </a:solidFill>
              <a:latin typeface="+mj-lt"/>
            </a:endParaRPr>
          </a:p>
          <a:p>
            <a:r>
              <a:rPr lang="en-US" sz="1700" dirty="0">
                <a:solidFill>
                  <a:srgbClr val="0070C0"/>
                </a:solidFill>
                <a:latin typeface="+mj-lt"/>
              </a:rPr>
              <a:t>16 </a:t>
            </a:r>
            <a:r>
              <a:rPr lang="en-US" sz="1700" dirty="0" err="1">
                <a:solidFill>
                  <a:srgbClr val="0070C0"/>
                </a:solidFill>
                <a:latin typeface="+mj-lt"/>
              </a:rPr>
              <a:t>april</a:t>
            </a:r>
            <a:r>
              <a:rPr lang="en-US" sz="1700" dirty="0">
                <a:solidFill>
                  <a:srgbClr val="0070C0"/>
                </a:solidFill>
                <a:latin typeface="+mj-lt"/>
              </a:rPr>
              <a:t> </a:t>
            </a:r>
            <a:r>
              <a:rPr lang="nl-NL" sz="1700">
                <a:solidFill>
                  <a:srgbClr val="FF0000"/>
                </a:solidFill>
                <a:latin typeface="+mj-lt"/>
                <a:cs typeface="Arial"/>
              </a:rPr>
              <a:t>	</a:t>
            </a:r>
            <a:r>
              <a:rPr lang="nl-NL" sz="1700">
                <a:solidFill>
                  <a:schemeClr val="tx1"/>
                </a:solidFill>
                <a:latin typeface="+mj-lt"/>
                <a:cs typeface="Arial"/>
              </a:rPr>
              <a:t>			Galafeest (NEC)</a:t>
            </a:r>
            <a:r>
              <a:rPr lang="en-US" dirty="0">
                <a:solidFill>
                  <a:schemeClr val="tx1"/>
                </a:solidFill>
                <a:latin typeface="+mj-lt"/>
                <a:cs typeface="Arial"/>
              </a:rPr>
              <a:t> </a:t>
            </a:r>
            <a:r>
              <a:rPr lang="en-US" sz="1200" i="1" dirty="0">
                <a:solidFill>
                  <a:schemeClr val="tx1"/>
                </a:solidFill>
                <a:latin typeface="+mj-lt"/>
                <a:cs typeface="Arial"/>
              </a:rPr>
              <a:t>   17 </a:t>
            </a:r>
            <a:r>
              <a:rPr lang="en-US" sz="1200" i="1" dirty="0" err="1">
                <a:solidFill>
                  <a:schemeClr val="tx1"/>
                </a:solidFill>
                <a:latin typeface="+mj-lt"/>
                <a:cs typeface="Arial"/>
              </a:rPr>
              <a:t>april</a:t>
            </a:r>
            <a:r>
              <a:rPr lang="en-US" sz="1200" i="1" dirty="0">
                <a:solidFill>
                  <a:schemeClr val="tx1"/>
                </a:solidFill>
                <a:latin typeface="+mj-lt"/>
                <a:cs typeface="Arial"/>
              </a:rPr>
              <a:t> </a:t>
            </a:r>
            <a:r>
              <a:rPr lang="en-US" sz="1200" i="1" dirty="0" err="1">
                <a:solidFill>
                  <a:schemeClr val="tx1"/>
                </a:solidFill>
                <a:latin typeface="+mj-lt"/>
                <a:cs typeface="Arial"/>
              </a:rPr>
              <a:t>leerlingen</a:t>
            </a:r>
            <a:r>
              <a:rPr lang="en-US" sz="1200" i="1" dirty="0">
                <a:solidFill>
                  <a:schemeClr val="tx1"/>
                </a:solidFill>
                <a:latin typeface="+mj-lt"/>
                <a:cs typeface="Arial"/>
              </a:rPr>
              <a:t> </a:t>
            </a:r>
            <a:r>
              <a:rPr lang="en-US" sz="1200" i="1" dirty="0" err="1">
                <a:solidFill>
                  <a:schemeClr val="tx1"/>
                </a:solidFill>
                <a:latin typeface="+mj-lt"/>
                <a:cs typeface="Arial"/>
              </a:rPr>
              <a:t>klas</a:t>
            </a:r>
            <a:r>
              <a:rPr lang="en-US" sz="1200" i="1" dirty="0">
                <a:solidFill>
                  <a:schemeClr val="tx1"/>
                </a:solidFill>
                <a:latin typeface="+mj-lt"/>
                <a:cs typeface="Arial"/>
              </a:rPr>
              <a:t> 4 </a:t>
            </a:r>
            <a:r>
              <a:rPr lang="en-US" sz="1200" i="1" dirty="0" err="1">
                <a:solidFill>
                  <a:schemeClr val="tx1"/>
                </a:solidFill>
                <a:latin typeface="+mj-lt"/>
                <a:cs typeface="Arial"/>
              </a:rPr>
              <a:t>vrij</a:t>
            </a:r>
            <a:endParaRPr lang="en-US" sz="1200" i="1" dirty="0">
              <a:solidFill>
                <a:schemeClr val="tx1"/>
              </a:solidFill>
              <a:latin typeface="+mj-lt"/>
              <a:cs typeface="Arial"/>
            </a:endParaRPr>
          </a:p>
          <a:p>
            <a:endParaRPr lang="nl-NL" sz="1700" dirty="0">
              <a:solidFill>
                <a:schemeClr val="tx1"/>
              </a:solidFill>
              <a:latin typeface="+mj-lt"/>
              <a:cs typeface="Arial"/>
            </a:endParaRPr>
          </a:p>
          <a:p>
            <a:r>
              <a:rPr lang="nl-NL" sz="1700" dirty="0">
                <a:solidFill>
                  <a:srgbClr val="0070C0"/>
                </a:solidFill>
                <a:latin typeface="+mj-lt"/>
                <a:cs typeface="Arial"/>
              </a:rPr>
              <a:t>20 april t/m 1 mei  </a:t>
            </a:r>
            <a:r>
              <a:rPr lang="nl-NL" sz="1700" dirty="0">
                <a:solidFill>
                  <a:schemeClr val="tx1"/>
                </a:solidFill>
                <a:latin typeface="+mj-lt"/>
                <a:cs typeface="Arial"/>
              </a:rPr>
              <a:t> 	Meivakantie</a:t>
            </a:r>
          </a:p>
          <a:p>
            <a:endParaRPr lang="nl-NL" sz="1700" dirty="0">
              <a:solidFill>
                <a:schemeClr val="tx1"/>
              </a:solidFill>
              <a:latin typeface="+mj-lt"/>
              <a:cs typeface="Arial"/>
            </a:endParaRPr>
          </a:p>
          <a:p>
            <a:r>
              <a:rPr lang="nl-NL" sz="1700" dirty="0">
                <a:solidFill>
                  <a:srgbClr val="0070C0"/>
                </a:solidFill>
                <a:latin typeface="+mj-lt"/>
                <a:cs typeface="Arial"/>
              </a:rPr>
              <a:t>4, 6 en 7 mei</a:t>
            </a:r>
            <a:r>
              <a:rPr lang="nl-NL" sz="1700" dirty="0">
                <a:solidFill>
                  <a:schemeClr val="tx1"/>
                </a:solidFill>
                <a:latin typeface="+mj-lt"/>
                <a:cs typeface="Arial"/>
              </a:rPr>
              <a:t>     Facultatieve lessen</a:t>
            </a:r>
            <a:endParaRPr lang="en-US" sz="1700" dirty="0">
              <a:solidFill>
                <a:schemeClr val="tx1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1854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/>
              <a:t>Het centraal examen</a:t>
            </a:r>
            <a:br>
              <a:rPr lang="nl-NL">
                <a:solidFill>
                  <a:schemeClr val="accent2"/>
                </a:solidFill>
              </a:rPr>
            </a:br>
            <a:br>
              <a:rPr lang="nl-NL">
                <a:solidFill>
                  <a:schemeClr val="accent2"/>
                </a:solidFill>
              </a:rPr>
            </a:br>
            <a:endParaRPr lang="nl-NL" sz="2700">
              <a:solidFill>
                <a:schemeClr val="accent2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-2558415" y="1451462"/>
            <a:ext cx="11180618" cy="3880773"/>
          </a:xfrm>
        </p:spPr>
        <p:txBody>
          <a:bodyPr/>
          <a:lstStyle/>
          <a:p>
            <a:pPr marL="0" indent="0">
              <a:buNone/>
            </a:pPr>
            <a:endParaRPr lang="nl-NL"/>
          </a:p>
          <a:p>
            <a:endParaRPr lang="nl-NL"/>
          </a:p>
          <a:p>
            <a:pPr marL="0" indent="0">
              <a:buNone/>
            </a:pPr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308" y="6537124"/>
            <a:ext cx="1221365" cy="266237"/>
          </a:xfrm>
          <a:prstGeom prst="rect">
            <a:avLst/>
          </a:prstGeom>
        </p:spPr>
      </p:pic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2F5F4691-58E6-474E-A3B5-506A01FD30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444633"/>
              </p:ext>
            </p:extLst>
          </p:nvPr>
        </p:nvGraphicFramePr>
        <p:xfrm>
          <a:off x="677334" y="1553866"/>
          <a:ext cx="8100906" cy="44441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99706">
                  <a:extLst>
                    <a:ext uri="{9D8B030D-6E8A-4147-A177-3AD203B41FA5}">
                      <a16:colId xmlns:a16="http://schemas.microsoft.com/office/drawing/2014/main" val="3157544683"/>
                    </a:ext>
                  </a:extLst>
                </a:gridCol>
                <a:gridCol w="2712475">
                  <a:extLst>
                    <a:ext uri="{9D8B030D-6E8A-4147-A177-3AD203B41FA5}">
                      <a16:colId xmlns:a16="http://schemas.microsoft.com/office/drawing/2014/main" val="4000845579"/>
                    </a:ext>
                  </a:extLst>
                </a:gridCol>
                <a:gridCol w="2688725">
                  <a:extLst>
                    <a:ext uri="{9D8B030D-6E8A-4147-A177-3AD203B41FA5}">
                      <a16:colId xmlns:a16="http://schemas.microsoft.com/office/drawing/2014/main" val="3720490652"/>
                    </a:ext>
                  </a:extLst>
                </a:gridCol>
              </a:tblGrid>
              <a:tr h="6614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solidFill>
                            <a:schemeClr val="tx1"/>
                          </a:solidFill>
                          <a:effectLst/>
                        </a:rPr>
                        <a:t>Tijdvak</a:t>
                      </a:r>
                      <a:endParaRPr lang="nl-NL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solidFill>
                            <a:schemeClr val="tx1"/>
                          </a:solidFill>
                          <a:effectLst/>
                        </a:rPr>
                        <a:t>Afname dagen</a:t>
                      </a:r>
                      <a:endParaRPr lang="nl-NL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solidFill>
                            <a:schemeClr val="tx1"/>
                          </a:solidFill>
                          <a:effectLst/>
                        </a:rPr>
                        <a:t>Bekendmaking N-termen (uitslag)</a:t>
                      </a:r>
                      <a:endParaRPr lang="nl-NL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2571074"/>
                  </a:ext>
                </a:extLst>
              </a:tr>
              <a:tr h="10200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solidFill>
                            <a:schemeClr val="tx1"/>
                          </a:solidFill>
                          <a:effectLst/>
                        </a:rPr>
                        <a:t>Tijdvak 1:</a:t>
                      </a:r>
                      <a:br>
                        <a:rPr lang="nl-NL" sz="1600">
                          <a:solidFill>
                            <a:srgbClr val="000000"/>
                          </a:solidFill>
                          <a:effectLst/>
                        </a:rPr>
                      </a:br>
                      <a:endParaRPr lang="nl-NL" sz="16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solidFill>
                            <a:schemeClr val="tx1"/>
                          </a:solidFill>
                          <a:effectLst/>
                        </a:rPr>
                        <a:t>Eerste afnames</a:t>
                      </a:r>
                      <a:endParaRPr lang="nl-NL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i="0" baseline="0">
                          <a:solidFill>
                            <a:schemeClr val="tx1"/>
                          </a:solidFill>
                          <a:effectLst/>
                        </a:rPr>
                        <a:t> 8 mei t/m  22 mei </a:t>
                      </a:r>
                      <a:endParaRPr lang="nl-NL" sz="1600" b="1" i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i="0" baseline="0">
                          <a:solidFill>
                            <a:schemeClr val="tx1"/>
                          </a:solidFill>
                          <a:effectLst/>
                        </a:rPr>
                        <a:t>11 juni</a:t>
                      </a:r>
                      <a:endParaRPr lang="nl-NL" sz="1600" b="1" i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7550755"/>
                  </a:ext>
                </a:extLst>
              </a:tr>
              <a:tr h="1578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solidFill>
                            <a:schemeClr val="tx1"/>
                          </a:solidFill>
                          <a:effectLst/>
                        </a:rPr>
                        <a:t>Tijdvak 2: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nl-NL" sz="16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solidFill>
                            <a:schemeClr val="tx1"/>
                          </a:solidFill>
                          <a:effectLst/>
                        </a:rPr>
                        <a:t>Herkansingen (herexamens)</a:t>
                      </a:r>
                      <a:endParaRPr lang="nl-NL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i="0" baseline="0">
                          <a:solidFill>
                            <a:schemeClr val="tx1"/>
                          </a:solidFill>
                          <a:effectLst/>
                        </a:rPr>
                        <a:t>16 juni t/m 23 juni</a:t>
                      </a:r>
                      <a:endParaRPr lang="nl-NL" sz="1600" b="1" i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i="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juni</a:t>
                      </a:r>
                      <a:endParaRPr lang="nl-NL" sz="1600" b="1" i="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8546225"/>
                  </a:ext>
                </a:extLst>
              </a:tr>
              <a:tr h="118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solidFill>
                            <a:schemeClr val="tx1"/>
                          </a:solidFill>
                          <a:effectLst/>
                        </a:rPr>
                        <a:t>Tijdvak 3: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solidFill>
                            <a:schemeClr val="tx1"/>
                          </a:solidFill>
                          <a:effectLst/>
                        </a:rPr>
                        <a:t> extra herkansingen </a:t>
                      </a:r>
                      <a:endParaRPr lang="nl-NL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i="0" baseline="0">
                          <a:solidFill>
                            <a:schemeClr val="tx1"/>
                          </a:solidFill>
                          <a:effectLst/>
                        </a:rPr>
                        <a:t>augustus (</a:t>
                      </a:r>
                      <a:r>
                        <a:rPr lang="nl-NL" sz="1600" b="1" i="0" baseline="0" err="1">
                          <a:solidFill>
                            <a:schemeClr val="tx1"/>
                          </a:solidFill>
                          <a:effectLst/>
                        </a:rPr>
                        <a:t>nnb</a:t>
                      </a:r>
                      <a:r>
                        <a:rPr lang="nl-NL" sz="1600" b="1" i="0" baseline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endParaRPr lang="nl-NL" sz="1600" b="1" i="0" baseline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i="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nl-NL" sz="1600" b="1" i="0" baseline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nnb</a:t>
                      </a:r>
                      <a:r>
                        <a:rPr lang="nl-NL" sz="1600" b="1" i="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1806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05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582"/>
    </mc:Choice>
    <mc:Fallback xmlns="">
      <p:transition spd="slow" advTm="114582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CB886-3141-DBBD-D947-3C9D746D0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62F798-CBB1-FCFB-7666-4582DDA6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844" y="3296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nl-NL"/>
              <a:t>Het centraal examen</a:t>
            </a:r>
            <a:br>
              <a:rPr lang="nl-NL">
                <a:solidFill>
                  <a:schemeClr val="accent2"/>
                </a:solidFill>
              </a:rPr>
            </a:br>
            <a:br>
              <a:rPr lang="nl-NL">
                <a:solidFill>
                  <a:schemeClr val="accent2"/>
                </a:solidFill>
              </a:rPr>
            </a:br>
            <a:endParaRPr lang="nl-NL" sz="2700">
              <a:solidFill>
                <a:schemeClr val="accent2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7706135-4C96-74FB-A187-890138484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558415" y="1451462"/>
            <a:ext cx="11180618" cy="3880773"/>
          </a:xfrm>
        </p:spPr>
        <p:txBody>
          <a:bodyPr/>
          <a:lstStyle/>
          <a:p>
            <a:pPr marL="0" indent="0">
              <a:buNone/>
            </a:pPr>
            <a:endParaRPr lang="nl-NL"/>
          </a:p>
          <a:p>
            <a:endParaRPr lang="nl-NL"/>
          </a:p>
          <a:p>
            <a:pPr marL="0" indent="0">
              <a:buNone/>
            </a:pPr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64A9ABA-55D7-1875-4441-7AC06CA8BB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308" y="6537124"/>
            <a:ext cx="1221365" cy="26623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4A522FA2-0242-F21A-5160-D5FBB3BFEF4A}"/>
              </a:ext>
            </a:extLst>
          </p:cNvPr>
          <p:cNvPicPr>
            <a:picLocks noChangeAspect="1" noChangeArrowheads="1"/>
            <a:extLst>
              <a:ext uri="{84589F7E-364E-4C9E-8A38-B11213B215E9}">
                <a14:cameraTool xmlns:a14="http://schemas.microsoft.com/office/drawing/2010/main" cellRange="$A$1:$D$24"/>
              </a:ext>
            </a:extLst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844" y="990050"/>
            <a:ext cx="7629878" cy="5286229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7533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582"/>
    </mc:Choice>
    <mc:Fallback xmlns="">
      <p:transition spd="slow" advTm="114582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8A0C23-5D71-4281-94E0-15C4D305C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0752"/>
          </a:xfrm>
        </p:spPr>
        <p:txBody>
          <a:bodyPr/>
          <a:lstStyle/>
          <a:p>
            <a:r>
              <a:rPr lang="en-US" err="1"/>
              <a:t>Afname</a:t>
            </a:r>
            <a:r>
              <a:rPr lang="en-US"/>
              <a:t> </a:t>
            </a:r>
            <a:r>
              <a:rPr lang="en-US" err="1"/>
              <a:t>centraal</a:t>
            </a:r>
            <a:r>
              <a:rPr lang="en-US"/>
              <a:t> examen 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B5AE1A7-E39B-4D51-98A7-180E484BA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Leerlingen maken alle centrale examens in </a:t>
            </a:r>
            <a:r>
              <a:rPr lang="nl-NL" b="1"/>
              <a:t>tijdvak 1.</a:t>
            </a:r>
          </a:p>
          <a:p>
            <a:endParaRPr lang="nl-NL" b="1"/>
          </a:p>
          <a:p>
            <a:r>
              <a:rPr lang="nl-NL" b="1"/>
              <a:t>Het tweede tijdvak </a:t>
            </a:r>
            <a:r>
              <a:rPr lang="nl-NL"/>
              <a:t>is bestemd voor </a:t>
            </a:r>
            <a:r>
              <a:rPr lang="nl-NL" err="1"/>
              <a:t>inhalers</a:t>
            </a:r>
            <a:r>
              <a:rPr lang="nl-NL"/>
              <a:t> en herkansingen.</a:t>
            </a:r>
            <a:br>
              <a:rPr lang="nl-NL"/>
            </a:br>
            <a:br>
              <a:rPr lang="nl-NL"/>
            </a:br>
            <a:endParaRPr lang="nl-NL"/>
          </a:p>
          <a:p>
            <a:r>
              <a:rPr lang="nl-NL"/>
              <a:t>Iedere leerling kan voor </a:t>
            </a:r>
            <a:r>
              <a:rPr lang="nl-NL" b="1"/>
              <a:t>één </a:t>
            </a:r>
            <a:r>
              <a:rPr lang="nl-NL"/>
              <a:t>vak één centraal examen herkansen.</a:t>
            </a:r>
          </a:p>
          <a:p>
            <a:endParaRPr lang="nl-NL"/>
          </a:p>
          <a:p>
            <a:r>
              <a:rPr lang="nl-NL" b="1"/>
              <a:t>Het derde tijdvak </a:t>
            </a:r>
            <a:r>
              <a:rPr lang="nl-NL"/>
              <a:t>is er in augustus voor (zieke) leerlingen die examens hebben gemist.</a:t>
            </a:r>
          </a:p>
        </p:txBody>
      </p:sp>
    </p:spTree>
    <p:extLst>
      <p:ext uri="{BB962C8B-B14F-4D97-AF65-F5344CB8AC3E}">
        <p14:creationId xmlns:p14="http://schemas.microsoft.com/office/powerpoint/2010/main" val="299951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60FA91-EDE4-49F0-8D7D-8B26829F2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9402"/>
          </a:xfrm>
        </p:spPr>
        <p:txBody>
          <a:bodyPr>
            <a:normAutofit fontScale="90000"/>
          </a:bodyPr>
          <a:lstStyle/>
          <a:p>
            <a:r>
              <a:rPr lang="en-US" err="1"/>
              <a:t>Een</a:t>
            </a:r>
            <a:r>
              <a:rPr lang="en-US"/>
              <a:t> </a:t>
            </a:r>
            <a:r>
              <a:rPr lang="en-US" err="1"/>
              <a:t>leerling</a:t>
            </a:r>
            <a:r>
              <a:rPr lang="en-US"/>
              <a:t> </a:t>
            </a:r>
            <a:r>
              <a:rPr lang="nl-NL"/>
              <a:t>is geslaagd als:</a:t>
            </a:r>
            <a:br>
              <a:rPr lang="nl-NL"/>
            </a:b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B827B6-DA8E-4A45-AD6E-8230046B8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91450"/>
            <a:ext cx="9034837" cy="4918228"/>
          </a:xfrm>
        </p:spPr>
        <p:txBody>
          <a:bodyPr>
            <a:normAutofit/>
          </a:bodyPr>
          <a:lstStyle/>
          <a:p>
            <a:r>
              <a:rPr lang="nl-NL"/>
              <a:t>Het gemiddelde van de bij het centraal examen behaalde cijfers tenminste 5,5 is</a:t>
            </a:r>
          </a:p>
          <a:p>
            <a:r>
              <a:rPr lang="nl-NL"/>
              <a:t>Het eindcijfer voor Nederlands minimaal een 5 is</a:t>
            </a:r>
          </a:p>
          <a:p>
            <a:r>
              <a:rPr lang="nl-NL"/>
              <a:t>De leerling één 5 heeft behaald en verder 6 of hoger</a:t>
            </a:r>
          </a:p>
          <a:p>
            <a:r>
              <a:rPr lang="nl-NL"/>
              <a:t>De leerling één 4 heeft behaald, verder 6 of hoger, waaronder tenminste één 7 of hoger</a:t>
            </a:r>
          </a:p>
          <a:p>
            <a:r>
              <a:rPr lang="nl-NL"/>
              <a:t>De leerling twee vijven heeft behaald, verder 6 of hoger, waaronder tenminste één 7 of hoger</a:t>
            </a:r>
          </a:p>
          <a:p>
            <a:r>
              <a:rPr lang="nl-NL"/>
              <a:t>Geen van de cijfers op de eindlijst (combinatiecijfer SE en CE) lager dan een 4 is</a:t>
            </a:r>
          </a:p>
          <a:p>
            <a:r>
              <a:rPr lang="nl-NL"/>
              <a:t>De leerling voor lo en kunstvakken inclusief ckv 'voldoende' of 'goed' heeft behaald</a:t>
            </a:r>
          </a:p>
          <a:p>
            <a:r>
              <a:rPr lang="nl-NL"/>
              <a:t>Het profielwerkstuk met 'goed' of 'voldoende' is beoordeeld</a:t>
            </a:r>
          </a:p>
          <a:p>
            <a:r>
              <a:rPr lang="nl-NL"/>
              <a:t>Er is een loopbaandossier gemaakt volgens het Programma van Toetsing en Afsluiting (PTA- LOB) van de school. </a:t>
            </a:r>
            <a:r>
              <a:rPr lang="nl-NL" sz="1050">
                <a:solidFill>
                  <a:srgbClr val="0070C0"/>
                </a:solidFill>
              </a:rPr>
              <a:t>https://www.rijksoverheid.nl/onderwerpen/eindexamens/vmbo/exameneisen-vmbo</a:t>
            </a:r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971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Isosceles Triangle 55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58" name="Isosceles Triangle 57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pic>
        <p:nvPicPr>
          <p:cNvPr id="13" name="Tijdelijke aanduiding voor inhoud 12">
            <a:extLst>
              <a:ext uri="{FF2B5EF4-FFF2-40B4-BE49-F238E27FC236}">
                <a16:creationId xmlns:a16="http://schemas.microsoft.com/office/drawing/2014/main" id="{52D3DCC6-7F2C-1228-BA8A-F754C17B07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6044" y="5209287"/>
            <a:ext cx="8692514" cy="1359805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77F18C8A-07D7-A49F-5D6D-62E2B27B0A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6044" y="544975"/>
            <a:ext cx="8692514" cy="4531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99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Aangepast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6D141"/>
      </a:accent1>
      <a:accent2>
        <a:srgbClr val="2E83C3"/>
      </a:accent2>
      <a:accent3>
        <a:srgbClr val="96D141"/>
      </a:accent3>
      <a:accent4>
        <a:srgbClr val="2E83C3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4E1AB429A56746AF6985875DCB56BB" ma:contentTypeVersion="16" ma:contentTypeDescription="Een nieuw document maken." ma:contentTypeScope="" ma:versionID="9337a014bff2610bfd2a59ff06f7d2b4">
  <xsd:schema xmlns:xsd="http://www.w3.org/2001/XMLSchema" xmlns:xs="http://www.w3.org/2001/XMLSchema" xmlns:p="http://schemas.microsoft.com/office/2006/metadata/properties" xmlns:ns2="de6f4fee-2ca5-47cf-a179-b4374716942e" xmlns:ns3="b93d870d-66e6-4801-9cee-407a2a98cfdd" targetNamespace="http://schemas.microsoft.com/office/2006/metadata/properties" ma:root="true" ma:fieldsID="3aa29fbb16091aed7bbcc89e38cc24cf" ns2:_="" ns3:_="">
    <xsd:import namespace="de6f4fee-2ca5-47cf-a179-b4374716942e"/>
    <xsd:import namespace="b93d870d-66e6-4801-9cee-407a2a98cfd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6f4fee-2ca5-47cf-a179-b4374716942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1a8f8076-04c6-43e2-a753-41ea887b2025}" ma:internalName="TaxCatchAll" ma:showField="CatchAllData" ma:web="de6f4fee-2ca5-47cf-a179-b437471694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d870d-66e6-4801-9cee-407a2a98cf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Afbeeldingtags" ma:readOnly="false" ma:fieldId="{5cf76f15-5ced-4ddc-b409-7134ff3c332f}" ma:taxonomyMulti="true" ma:sspId="041dc165-d112-4836-9b6c-011493290dd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Inhoudstype"/>
        <xsd:element ref="dc:title" minOccurs="0" maxOccurs="1" ma:index="3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e6f4fee-2ca5-47cf-a179-b4374716942e" xsi:nil="true"/>
    <lcf76f155ced4ddcb4097134ff3c332f xmlns="b93d870d-66e6-4801-9cee-407a2a98cfdd">
      <Terms xmlns="http://schemas.microsoft.com/office/infopath/2007/PartnerControls"/>
    </lcf76f155ced4ddcb4097134ff3c332f>
    <SharedWithUsers xmlns="de6f4fee-2ca5-47cf-a179-b4374716942e">
      <UserInfo>
        <DisplayName>Yvonne van den Berg</DisplayName>
        <AccountId>34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1DBDB6F4-D583-4C5A-BA7D-7AEF30D6CE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A2DBAA-BACB-447E-B1E1-6CE8A82864A4}">
  <ds:schemaRefs>
    <ds:schemaRef ds:uri="b93d870d-66e6-4801-9cee-407a2a98cfdd"/>
    <ds:schemaRef ds:uri="de6f4fee-2ca5-47cf-a179-b437471694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D529F47-31D6-4350-B574-033633655EC5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b93d870d-66e6-4801-9cee-407a2a98cfdd"/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de6f4fee-2ca5-47cf-a179-b4374716942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556</Words>
  <Application>Microsoft Office PowerPoint</Application>
  <PresentationFormat>Breedbeeld</PresentationFormat>
  <Paragraphs>80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Eindexameninformatie  klas 4 </vt:lpstr>
      <vt:lpstr>Agenda </vt:lpstr>
      <vt:lpstr>Tijdpad richting het examen</vt:lpstr>
      <vt:lpstr>PowerPoint-presentatie</vt:lpstr>
      <vt:lpstr>Het centraal examen  </vt:lpstr>
      <vt:lpstr>Het centraal examen  </vt:lpstr>
      <vt:lpstr>Afname centraal examen </vt:lpstr>
      <vt:lpstr>Een leerling is geslaagd als: </vt:lpstr>
      <vt:lpstr>PowerPoint-presentatie</vt:lpstr>
      <vt:lpstr>PowerPoint-presentatie</vt:lpstr>
      <vt:lpstr>PowerPoint-presentatie</vt:lpstr>
      <vt:lpstr>PowerPoint-presentatie</vt:lpstr>
      <vt:lpstr>PowerPoint-presentatie</vt:lpstr>
      <vt:lpstr>Diplomauitreiking</vt:lpstr>
      <vt:lpstr>Bedankt voor uw aandacht!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Eindexameninformatie  klas 4</dc:title>
  <dc:creator>Barrie Geurts</dc:creator>
  <cp:lastModifiedBy>Barrie Geurts</cp:lastModifiedBy>
  <cp:revision>2</cp:revision>
  <cp:lastPrinted>2022-03-08T13:41:57Z</cp:lastPrinted>
  <dcterms:created xsi:type="dcterms:W3CDTF">2021-03-12T08:04:42Z</dcterms:created>
  <dcterms:modified xsi:type="dcterms:W3CDTF">2026-03-06T09:39:30Z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0x010100334E1AB429A56746AF6985875DCB56BB</vt:lpwstr>
  </property>
  <property fmtid="{D5CDD505-2E9C-101B-9397-08002B2CF9AE}" pid="3" name="MediaServiceImageTags">
    <vt:lpwstr/>
  </property>
</Properties>
</file>